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2"/>
  </p:notesMasterIdLst>
  <p:sldIdLst>
    <p:sldId id="259" r:id="rId2"/>
    <p:sldId id="260" r:id="rId3"/>
    <p:sldId id="256" r:id="rId4"/>
    <p:sldId id="266" r:id="rId5"/>
    <p:sldId id="270" r:id="rId6"/>
    <p:sldId id="264" r:id="rId7"/>
    <p:sldId id="267" r:id="rId8"/>
    <p:sldId id="268" r:id="rId9"/>
    <p:sldId id="269" r:id="rId10"/>
    <p:sldId id="25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6E9A0C-66E9-42CB-9E7B-BD87D4DA528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F2B75B-1C64-4C26-94A7-58A2084B9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Jane Addams</a:t>
            </a:r>
            <a:r>
              <a:rPr lang="en-US" baseline="0" dirty="0" smtClean="0"/>
              <a:t> </a:t>
            </a:r>
            <a:r>
              <a:rPr lang="en-US" baseline="0" dirty="0" smtClean="0"/>
              <a:t>book </a:t>
            </a:r>
            <a:r>
              <a:rPr lang="en-US" baseline="0" dirty="0" smtClean="0"/>
              <a:t>awards are g</a:t>
            </a:r>
            <a:r>
              <a:rPr lang="en-US" dirty="0" smtClean="0"/>
              <a:t>iven annually to children’s books promoting</a:t>
            </a:r>
            <a:r>
              <a:rPr lang="en-US" baseline="0" dirty="0" smtClean="0"/>
              <a:t> the </a:t>
            </a:r>
            <a:r>
              <a:rPr lang="en-US" dirty="0" smtClean="0"/>
              <a:t>causes of peace, social justice, world community, and the equality of the sexes and </a:t>
            </a:r>
            <a:r>
              <a:rPr lang="en-US" dirty="0" smtClean="0"/>
              <a:t>races</a:t>
            </a:r>
            <a:r>
              <a:rPr lang="en-US" dirty="0" smtClean="0"/>
              <a:t>.  </a:t>
            </a:r>
            <a:r>
              <a:rPr lang="en-US" dirty="0" smtClean="0"/>
              <a:t>There are two winners each year - </a:t>
            </a:r>
            <a:r>
              <a:rPr lang="en-US" baseline="0" dirty="0" smtClean="0"/>
              <a:t>one </a:t>
            </a:r>
            <a:r>
              <a:rPr lang="en-US" baseline="0" dirty="0" smtClean="0"/>
              <a:t>for </a:t>
            </a:r>
            <a:r>
              <a:rPr lang="en-US" baseline="0" dirty="0" smtClean="0"/>
              <a:t>older children </a:t>
            </a:r>
            <a:r>
              <a:rPr lang="en-US" baseline="0" dirty="0" smtClean="0"/>
              <a:t>and </a:t>
            </a:r>
            <a:r>
              <a:rPr lang="en-US" baseline="0" dirty="0" smtClean="0"/>
              <a:t>one for younger </a:t>
            </a:r>
            <a:r>
              <a:rPr lang="en-US" baseline="0" dirty="0" smtClean="0"/>
              <a:t>children.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 Addams is the inspiration for the awards.  </a:t>
            </a:r>
            <a:r>
              <a:rPr lang="en-US" dirty="0" smtClean="0"/>
              <a:t>If you are not familiar with her, she </a:t>
            </a:r>
            <a:r>
              <a:rPr lang="en-US" dirty="0" smtClean="0"/>
              <a:t>is known as</a:t>
            </a:r>
            <a:r>
              <a:rPr lang="en-US" baseline="0" dirty="0" smtClean="0"/>
              <a:t> the mother of modern social work due to her </a:t>
            </a:r>
            <a:r>
              <a:rPr lang="en-US" baseline="0" dirty="0" smtClean="0"/>
              <a:t>efforts at </a:t>
            </a:r>
            <a:r>
              <a:rPr lang="en-US" dirty="0" smtClean="0"/>
              <a:t>Hull</a:t>
            </a:r>
            <a:r>
              <a:rPr lang="en-US" baseline="0" dirty="0" smtClean="0"/>
              <a:t> House in Chicago at the turn of the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century.  </a:t>
            </a:r>
            <a:r>
              <a:rPr lang="en-US" baseline="0" dirty="0" smtClean="0"/>
              <a:t>Hull House </a:t>
            </a:r>
            <a:r>
              <a:rPr lang="en-US" baseline="0" dirty="0" smtClean="0"/>
              <a:t>opened in 1889 to serve recent immigrants with health care services and education.  It became known as a place where women could get help and education, and many women who received services at Hull House later became influential reformers in social work.  </a:t>
            </a:r>
            <a:r>
              <a:rPr lang="en-US" baseline="0" dirty="0" smtClean="0"/>
              <a:t>For her life’s work, she earned the Nobel peace prize, and was the first American woman to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Jane Addams </a:t>
            </a:r>
            <a:r>
              <a:rPr lang="en-US" dirty="0" smtClean="0"/>
              <a:t>book awards</a:t>
            </a:r>
            <a:r>
              <a:rPr lang="en-US" baseline="0" dirty="0" smtClean="0"/>
              <a:t> </a:t>
            </a:r>
            <a:r>
              <a:rPr lang="en-US" baseline="0" dirty="0" smtClean="0"/>
              <a:t>have been given annually since 1953 by the Jane Addams Peace association and the Women’s International League for peace and freedom.  </a:t>
            </a:r>
            <a:r>
              <a:rPr lang="en-US" dirty="0" smtClean="0"/>
              <a:t>Both associations </a:t>
            </a:r>
            <a:r>
              <a:rPr lang="en-US" dirty="0" smtClean="0"/>
              <a:t>have similar visions.</a:t>
            </a:r>
            <a:r>
              <a:rPr lang="en-US" baseline="0" dirty="0" smtClean="0"/>
              <a:t>  </a:t>
            </a:r>
            <a:r>
              <a:rPr lang="en-US" dirty="0" smtClean="0"/>
              <a:t>The </a:t>
            </a:r>
            <a:r>
              <a:rPr lang="en-US" dirty="0" smtClean="0"/>
              <a:t>picture shows Eleanor Roosevelt and JACBA founder Marta </a:t>
            </a:r>
            <a:r>
              <a:rPr lang="en-US" dirty="0" err="1" smtClean="0"/>
              <a:t>Teele</a:t>
            </a:r>
            <a:r>
              <a:rPr lang="en-US" dirty="0" smtClean="0"/>
              <a:t> presenting </a:t>
            </a:r>
            <a:r>
              <a:rPr lang="en-US" dirty="0" err="1" smtClean="0"/>
              <a:t>Arna</a:t>
            </a:r>
            <a:r>
              <a:rPr lang="en-US" dirty="0" smtClean="0"/>
              <a:t> Bontemps with the 1956 Award for his book The Story of the Negro.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significance of the award</a:t>
            </a:r>
            <a:r>
              <a:rPr lang="en-US" baseline="0" dirty="0" smtClean="0"/>
              <a:t> lies in the themes of the winning books.  They promote social justice, equality and diversity.  Interestingly enough, the </a:t>
            </a:r>
            <a:r>
              <a:rPr lang="en-US" baseline="0" dirty="0" smtClean="0"/>
              <a:t>winners are not selected by experts on children’s </a:t>
            </a:r>
            <a:r>
              <a:rPr lang="en-US" baseline="0" dirty="0" smtClean="0"/>
              <a:t>literature, but by a panel mostly made up of members of the women’s international league for peace and freedom.  6-7 out of 10 of the people on the committee are WILPF members.  The committee members are appointed annually by the chairperson of the book selection committee.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1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winners are selected each year – one for older</a:t>
            </a:r>
            <a:r>
              <a:rPr lang="en-US" baseline="0" dirty="0" smtClean="0"/>
              <a:t> and one for younger children.  Winners receive $1000.  There are usually two honor winners, but occasionally more or less.  Honor winners receive a lesser </a:t>
            </a:r>
            <a:r>
              <a:rPr lang="en-US" dirty="0" smtClean="0"/>
              <a:t>cash award.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68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2013,</a:t>
            </a:r>
            <a:r>
              <a:rPr lang="en-US" baseline="0" dirty="0" smtClean="0"/>
              <a:t> </a:t>
            </a:r>
            <a:r>
              <a:rPr lang="en-US" dirty="0" smtClean="0"/>
              <a:t>3 of the 6</a:t>
            </a:r>
            <a:r>
              <a:rPr lang="en-US" baseline="0" dirty="0" smtClean="0"/>
              <a:t> winners focused on the Civil Rights movement including We’ve Got a Job which won for older children and both of the honor books – We March and Marching to the Mountaintop.  Each Kindness was the winner for younger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2012 winner for younger children</a:t>
            </a:r>
            <a:r>
              <a:rPr lang="en-US" baseline="0" dirty="0" smtClean="0"/>
              <a:t> was The Mangrove Tree which is the story of how an African village finds a way out of poverty by planting and harvesting mangrove trees.  Sylvia and Aki was the 2012 winner for older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Sylvia</a:t>
            </a:r>
            <a:r>
              <a:rPr lang="en-US" baseline="0" dirty="0" smtClean="0"/>
              <a:t> and Aki tells the story of Sylvia</a:t>
            </a:r>
            <a:r>
              <a:rPr lang="en-US" dirty="0" smtClean="0"/>
              <a:t> Mendez.  It </a:t>
            </a:r>
            <a:r>
              <a:rPr lang="en-US" dirty="0" smtClean="0"/>
              <a:t>is</a:t>
            </a:r>
            <a:r>
              <a:rPr lang="en-US" baseline="0" dirty="0" smtClean="0"/>
              <a:t> </a:t>
            </a:r>
            <a:r>
              <a:rPr lang="en-US" baseline="0" dirty="0" smtClean="0"/>
              <a:t>typical of the type of story </a:t>
            </a:r>
            <a:r>
              <a:rPr lang="en-US" dirty="0" smtClean="0"/>
              <a:t>celebrated by the Jane Addams book awards. </a:t>
            </a:r>
            <a:r>
              <a:rPr lang="en-US" dirty="0" smtClean="0"/>
              <a:t>Though Sylvia</a:t>
            </a:r>
            <a:r>
              <a:rPr lang="en-US" baseline="0" dirty="0" smtClean="0"/>
              <a:t> and Aki has been fictionalized, it was inspired by real events in Sylvia Mendez’s life.  </a:t>
            </a:r>
            <a:r>
              <a:rPr lang="en-US" dirty="0" smtClean="0"/>
              <a:t> </a:t>
            </a:r>
            <a:r>
              <a:rPr lang="en-US" dirty="0" smtClean="0"/>
              <a:t>Sylvia’s family moves onto a </a:t>
            </a:r>
            <a:r>
              <a:rPr lang="en-US" dirty="0" smtClean="0"/>
              <a:t>California farm </a:t>
            </a:r>
            <a:r>
              <a:rPr lang="en-US" dirty="0" smtClean="0"/>
              <a:t>vacated by Aki’s family </a:t>
            </a:r>
            <a:r>
              <a:rPr lang="en-US" dirty="0" smtClean="0"/>
              <a:t>because they have </a:t>
            </a:r>
            <a:r>
              <a:rPr lang="en-US" dirty="0" smtClean="0"/>
              <a:t>been sent to </a:t>
            </a:r>
            <a:r>
              <a:rPr lang="en-US" dirty="0" smtClean="0"/>
              <a:t>a</a:t>
            </a:r>
            <a:r>
              <a:rPr lang="en-US" baseline="0" dirty="0" smtClean="0"/>
              <a:t> Japanese</a:t>
            </a:r>
            <a:r>
              <a:rPr lang="en-US" dirty="0" smtClean="0"/>
              <a:t> </a:t>
            </a:r>
            <a:r>
              <a:rPr lang="en-US" dirty="0" smtClean="0"/>
              <a:t>internment </a:t>
            </a:r>
            <a:r>
              <a:rPr lang="en-US" dirty="0" smtClean="0"/>
              <a:t>camp.  Sylvia’s family is excited to be moving into the prestigious Westminster school district, but they are told that because Sylvia is Mexican, she must attend another school.  Sylvia’s </a:t>
            </a:r>
            <a:r>
              <a:rPr lang="en-US" dirty="0" smtClean="0"/>
              <a:t>father</a:t>
            </a:r>
            <a:r>
              <a:rPr lang="en-US" baseline="0" dirty="0" smtClean="0"/>
              <a:t> filed a lawsuit which he eventually won – Mendez v. Westminster.  This </a:t>
            </a:r>
            <a:r>
              <a:rPr lang="en-US" baseline="0" dirty="0" smtClean="0"/>
              <a:t>lawsuit set </a:t>
            </a:r>
            <a:r>
              <a:rPr lang="en-US" baseline="0" dirty="0" smtClean="0"/>
              <a:t>the stage for Brown v. the Board of Education</a:t>
            </a:r>
          </a:p>
          <a:p>
            <a:r>
              <a:rPr lang="en-US" baseline="0" dirty="0" smtClean="0"/>
              <a:t>Sylvia Mendez won the </a:t>
            </a:r>
            <a:r>
              <a:rPr lang="en-US" baseline="0" dirty="0" smtClean="0"/>
              <a:t>Presidential </a:t>
            </a:r>
            <a:r>
              <a:rPr lang="en-US" baseline="0" dirty="0" smtClean="0"/>
              <a:t>Medal for Politics and Government in 2011.  </a:t>
            </a:r>
            <a:r>
              <a:rPr lang="en-US" baseline="0" dirty="0" smtClean="0"/>
              <a:t>Listed are some ideas for fostering </a:t>
            </a:r>
            <a:r>
              <a:rPr lang="en-US" baseline="0" dirty="0" smtClean="0"/>
              <a:t>discussion about the </a:t>
            </a:r>
            <a:r>
              <a:rPr lang="en-US" baseline="0" dirty="0" smtClean="0"/>
              <a:t>themes </a:t>
            </a:r>
            <a:r>
              <a:rPr lang="en-US" baseline="0" dirty="0" smtClean="0"/>
              <a:t>in </a:t>
            </a:r>
            <a:r>
              <a:rPr lang="en-US" baseline="0" dirty="0" smtClean="0"/>
              <a:t>Sylvia </a:t>
            </a:r>
            <a:r>
              <a:rPr lang="en-US" baseline="0" dirty="0" smtClean="0"/>
              <a:t>and Aki.  </a:t>
            </a:r>
            <a:r>
              <a:rPr lang="en-US" baseline="0" dirty="0" smtClean="0"/>
              <a:t>Jane Addams book award winners are usually rich in discussion possibilities.  The themes of social </a:t>
            </a:r>
            <a:r>
              <a:rPr lang="en-US" baseline="0" dirty="0" smtClean="0"/>
              <a:t>justice, equality, and </a:t>
            </a:r>
            <a:r>
              <a:rPr lang="en-US" baseline="0" dirty="0" smtClean="0"/>
              <a:t>diversity found in Jane Addams award winners make them important books for any elementary or middle school library.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B75B-1C64-4C26-94A7-58A2084B91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E881CFB-52C5-4223-A730-8C90F03706DB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11D6C36-E69A-4869-B8EB-66941BE83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prize.org/nobel_prizes/peace/laurea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Jane </a:t>
            </a:r>
            <a:r>
              <a:rPr lang="en-US" dirty="0" smtClean="0"/>
              <a:t>Addams Book </a:t>
            </a:r>
            <a:r>
              <a:rPr lang="en-US" dirty="0" smtClean="0"/>
              <a:t>Award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612979"/>
            <a:ext cx="3581400" cy="4906421"/>
          </a:xfrm>
        </p:spPr>
      </p:pic>
    </p:spTree>
    <p:extLst>
      <p:ext uri="{BB962C8B-B14F-4D97-AF65-F5344CB8AC3E}">
        <p14:creationId xmlns:p14="http://schemas.microsoft.com/office/powerpoint/2010/main" val="20393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Jane </a:t>
            </a:r>
            <a:r>
              <a:rPr lang="en-US" dirty="0">
                <a:latin typeface="+mj-lt"/>
              </a:rPr>
              <a:t>Addams Peace Association. (2014). Retrieved April </a:t>
            </a:r>
            <a:r>
              <a:rPr lang="en-US" dirty="0" smtClean="0">
                <a:latin typeface="+mj-lt"/>
              </a:rPr>
              <a:t>6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	2014</a:t>
            </a:r>
            <a:r>
              <a:rPr lang="en-US" dirty="0">
                <a:latin typeface="+mj-lt"/>
              </a:rPr>
              <a:t>, from Jane Addams Children's Books </a:t>
            </a:r>
            <a:r>
              <a:rPr lang="en-US" dirty="0" smtClean="0">
                <a:latin typeface="+mj-lt"/>
              </a:rPr>
              <a:t>Awards: 	http</a:t>
            </a:r>
            <a:r>
              <a:rPr lang="en-US" dirty="0">
                <a:latin typeface="+mj-lt"/>
              </a:rPr>
              <a:t>://www.janeaddamspeace.org/jacba/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Nobel </a:t>
            </a:r>
            <a:r>
              <a:rPr lang="en-US" dirty="0">
                <a:latin typeface="+mj-lt"/>
              </a:rPr>
              <a:t>Media. (2013). </a:t>
            </a:r>
            <a:r>
              <a:rPr lang="en-US" i="1" dirty="0">
                <a:latin typeface="+mj-lt"/>
              </a:rPr>
              <a:t>Jane Addams - Biographical</a:t>
            </a:r>
            <a:r>
              <a:rPr lang="en-US" dirty="0">
                <a:latin typeface="+mj-lt"/>
              </a:rPr>
              <a:t>. Retrieved </a:t>
            </a:r>
            <a:r>
              <a:rPr lang="en-US" dirty="0" smtClean="0">
                <a:latin typeface="+mj-lt"/>
              </a:rPr>
              <a:t>	April </a:t>
            </a:r>
            <a:r>
              <a:rPr lang="en-US" dirty="0">
                <a:latin typeface="+mj-lt"/>
              </a:rPr>
              <a:t>6, 2014, from Nobel Prize Web </a:t>
            </a:r>
            <a:r>
              <a:rPr lang="en-US" dirty="0" smtClean="0">
                <a:latin typeface="+mj-lt"/>
              </a:rPr>
              <a:t>site: 	</a:t>
            </a:r>
            <a:r>
              <a:rPr lang="en-US" dirty="0" smtClean="0">
                <a:latin typeface="+mj-lt"/>
                <a:hlinkClick r:id="rId3"/>
              </a:rPr>
              <a:t>http</a:t>
            </a:r>
            <a:r>
              <a:rPr lang="en-US" dirty="0">
                <a:latin typeface="+mj-lt"/>
                <a:hlinkClick r:id="rId3"/>
              </a:rPr>
              <a:t>://</a:t>
            </a:r>
            <a:r>
              <a:rPr lang="en-US" dirty="0" smtClean="0">
                <a:latin typeface="+mj-lt"/>
                <a:hlinkClick r:id="rId3"/>
              </a:rPr>
              <a:t>www.nobelprize.org/nobel_prizes/peace/laureat</a:t>
            </a:r>
            <a:r>
              <a:rPr lang="en-US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es</a:t>
            </a:r>
            <a:r>
              <a:rPr lang="en-US" dirty="0" smtClean="0">
                <a:latin typeface="+mj-lt"/>
              </a:rPr>
              <a:t>/1931/addams-bio.html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WILPF</a:t>
            </a:r>
            <a:r>
              <a:rPr lang="en-US" dirty="0">
                <a:latin typeface="+mj-lt"/>
              </a:rPr>
              <a:t>. (2013). Retrieved April 6, 2014, from </a:t>
            </a:r>
            <a:r>
              <a:rPr lang="en-US" dirty="0" smtClean="0">
                <a:latin typeface="+mj-lt"/>
              </a:rPr>
              <a:t>Women's 	International </a:t>
            </a:r>
            <a:r>
              <a:rPr lang="en-US" dirty="0">
                <a:latin typeface="+mj-lt"/>
              </a:rPr>
              <a:t>League for Peace and </a:t>
            </a:r>
            <a:r>
              <a:rPr lang="en-US" dirty="0" smtClean="0">
                <a:latin typeface="+mj-lt"/>
              </a:rPr>
              <a:t>Freedom: 	http</a:t>
            </a:r>
            <a:r>
              <a:rPr lang="en-US" dirty="0">
                <a:latin typeface="+mj-lt"/>
              </a:rPr>
              <a:t>://wilpfus.org/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Jane Addams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641080" cy="2743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Founded Hull House</a:t>
            </a:r>
          </a:p>
          <a:p>
            <a:r>
              <a:rPr lang="en-US" sz="3600" dirty="0">
                <a:latin typeface="+mj-lt"/>
              </a:rPr>
              <a:t>“Mother“ of modern social work</a:t>
            </a:r>
          </a:p>
          <a:p>
            <a:r>
              <a:rPr lang="en-US" sz="3600" dirty="0" smtClean="0">
                <a:latin typeface="+mj-lt"/>
              </a:rPr>
              <a:t>Was the first American woman to win the Nobel Peace Prize in 1931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59" y="1614619"/>
            <a:ext cx="1771650" cy="2484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4098939"/>
            <a:ext cx="1447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nobelprize.org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61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0526"/>
            <a:ext cx="2381250" cy="2867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History of the Award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3174673"/>
            <a:ext cx="7467600" cy="322612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Presented annually since 1953 </a:t>
            </a:r>
          </a:p>
          <a:p>
            <a:r>
              <a:rPr lang="en-US" sz="3200" dirty="0" smtClean="0">
                <a:latin typeface="+mj-lt"/>
              </a:rPr>
              <a:t>Given by The Jane Addams Peace Association and Women's International League for Peace and Freedom</a:t>
            </a:r>
          </a:p>
          <a:p>
            <a:r>
              <a:rPr lang="en-US" sz="3200" dirty="0" smtClean="0">
                <a:latin typeface="+mj-lt"/>
              </a:rPr>
              <a:t>A </a:t>
            </a:r>
            <a:r>
              <a:rPr lang="en-US" sz="3200" dirty="0">
                <a:latin typeface="+mj-lt"/>
              </a:rPr>
              <a:t>Picture Book category was created in 1993</a:t>
            </a:r>
            <a:endParaRPr lang="en-US" sz="3200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the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8131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To promote the cause of peace, social justice, world community, and equality of the sexes and all races.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Winners are chosen by a 10 member committee made up of WILPF members.</a:t>
            </a:r>
          </a:p>
          <a:p>
            <a:pPr marL="0" indent="0">
              <a:buNone/>
            </a:pPr>
            <a:endParaRPr lang="en-US" sz="36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81800" y="4191000"/>
            <a:ext cx="2971800" cy="2180730"/>
            <a:chOff x="6781800" y="4191000"/>
            <a:chExt cx="2971800" cy="218073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191000"/>
              <a:ext cx="1993813" cy="19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15200" y="6156286"/>
              <a:ext cx="2438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Image: home.igp.org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88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an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annual winners  </a:t>
            </a:r>
          </a:p>
          <a:p>
            <a:pPr lvl="1"/>
            <a:r>
              <a:rPr lang="en-US" dirty="0" smtClean="0"/>
              <a:t>younger </a:t>
            </a:r>
            <a:r>
              <a:rPr lang="en-US" dirty="0"/>
              <a:t>and older children</a:t>
            </a:r>
          </a:p>
          <a:p>
            <a:r>
              <a:rPr lang="en-US" dirty="0" smtClean="0"/>
              <a:t>Winners receive $1000 and a certificate</a:t>
            </a:r>
          </a:p>
          <a:p>
            <a:r>
              <a:rPr lang="en-US" dirty="0" smtClean="0"/>
              <a:t>Honor Selections (usually two)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63" y="1828800"/>
            <a:ext cx="2190750" cy="349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5319395"/>
            <a:ext cx="1962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janeaddamspeace.org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27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67600" cy="49530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sz="2800" dirty="0" smtClean="0"/>
              <a:t>Promotes peace, social justice, equality, and world community</a:t>
            </a:r>
          </a:p>
          <a:p>
            <a:pPr lvl="1"/>
            <a:r>
              <a:rPr lang="en-US" sz="2800" dirty="0" smtClean="0"/>
              <a:t>Fiction</a:t>
            </a:r>
            <a:r>
              <a:rPr lang="en-US" sz="2800" dirty="0"/>
              <a:t>, </a:t>
            </a:r>
            <a:r>
              <a:rPr lang="en-US" sz="2800" dirty="0" smtClean="0"/>
              <a:t>poetry, </a:t>
            </a:r>
            <a:r>
              <a:rPr lang="en-US" sz="2800" dirty="0"/>
              <a:t>or </a:t>
            </a:r>
            <a:r>
              <a:rPr lang="en-US" sz="2800" dirty="0" smtClean="0"/>
              <a:t>nonfiction of any length</a:t>
            </a:r>
            <a:endParaRPr lang="en-US" sz="2800" dirty="0"/>
          </a:p>
          <a:p>
            <a:pPr lvl="1"/>
            <a:r>
              <a:rPr lang="en-US" sz="2800" dirty="0" smtClean="0"/>
              <a:t>Suitable for </a:t>
            </a:r>
            <a:r>
              <a:rPr lang="en-US" sz="2800" dirty="0"/>
              <a:t>ages two through </a:t>
            </a:r>
            <a:r>
              <a:rPr lang="en-US" sz="2800" dirty="0" smtClean="0"/>
              <a:t>twelve</a:t>
            </a:r>
          </a:p>
          <a:p>
            <a:pPr lvl="1"/>
            <a:r>
              <a:rPr lang="en-US" sz="2800" dirty="0" smtClean="0"/>
              <a:t>Well-written and illustrated, though illustrations are not required</a:t>
            </a:r>
          </a:p>
          <a:p>
            <a:pPr lvl="1"/>
            <a:r>
              <a:rPr lang="en-US" sz="2800" dirty="0" smtClean="0"/>
              <a:t>Published in the United States</a:t>
            </a:r>
          </a:p>
          <a:p>
            <a:pPr marL="27432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5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52401"/>
            <a:ext cx="8041440" cy="1143000"/>
          </a:xfrm>
        </p:spPr>
        <p:txBody>
          <a:bodyPr/>
          <a:lstStyle/>
          <a:p>
            <a:r>
              <a:rPr lang="en-US" dirty="0" smtClean="0"/>
              <a:t>2013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6943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Each Kindness </a:t>
            </a:r>
            <a:r>
              <a:rPr lang="en-US" dirty="0" smtClean="0"/>
              <a:t>by </a:t>
            </a:r>
            <a:r>
              <a:rPr lang="en-US" dirty="0" err="1" smtClean="0"/>
              <a:t>Jaqueline</a:t>
            </a:r>
            <a:r>
              <a:rPr lang="en-US" dirty="0" smtClean="0"/>
              <a:t> Woodson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We’ve Got a Job </a:t>
            </a:r>
            <a:r>
              <a:rPr lang="en-US" dirty="0" smtClean="0"/>
              <a:t>by Cynthia Levinson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381250" cy="3171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98" y="2782887"/>
            <a:ext cx="2971800" cy="31772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4701522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amazon.com</a:t>
            </a:r>
            <a:endParaRPr lang="en-US" sz="8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41920"/>
            <a:ext cx="2286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8601"/>
            <a:ext cx="8041440" cy="1371600"/>
          </a:xfrm>
        </p:spPr>
        <p:txBody>
          <a:bodyPr/>
          <a:lstStyle/>
          <a:p>
            <a:r>
              <a:rPr lang="en-US" dirty="0" smtClean="0"/>
              <a:t>2012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541925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The Mangrove Tree: Planting Trees to Feed Families </a:t>
            </a:r>
            <a:r>
              <a:rPr lang="en-US" dirty="0" smtClean="0"/>
              <a:t>by </a:t>
            </a:r>
            <a:r>
              <a:rPr lang="en-US" dirty="0"/>
              <a:t>Susan L. Roth </a:t>
            </a:r>
            <a:r>
              <a:rPr lang="en-US" dirty="0" smtClean="0"/>
              <a:t>&amp; Cindy </a:t>
            </a:r>
            <a:r>
              <a:rPr lang="en-US" dirty="0" err="1" smtClean="0"/>
              <a:t>Trumbore</a:t>
            </a:r>
            <a:r>
              <a:rPr lang="en-US" dirty="0"/>
              <a:t>, illustrated by Susan L. </a:t>
            </a:r>
            <a:r>
              <a:rPr lang="en-US" dirty="0" smtClean="0"/>
              <a:t>Roth</a:t>
            </a:r>
          </a:p>
          <a:p>
            <a:pPr marL="0" indent="0">
              <a:buNone/>
            </a:pPr>
            <a:r>
              <a:rPr lang="en-US" i="1" dirty="0"/>
              <a:t>Sylvia &amp; Aki </a:t>
            </a:r>
            <a:r>
              <a:rPr lang="en-US" dirty="0"/>
              <a:t>by Winifred Conkling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2438400" cy="1876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087142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spigotsscience.com</a:t>
            </a:r>
            <a:endParaRPr lang="en-US" sz="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17145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3100" y="4989578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janeaddamspeace.org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046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dirty="0" smtClean="0"/>
              <a:t>							The Story of  										Sylvia Mendez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814"/>
            <a:ext cx="7467600" cy="3951337"/>
          </a:xfrm>
        </p:spPr>
        <p:txBody>
          <a:bodyPr>
            <a:normAutofit/>
          </a:bodyPr>
          <a:lstStyle/>
          <a:p>
            <a:r>
              <a:rPr lang="en-US" dirty="0" smtClean="0"/>
              <a:t>Mendez v. Westminster </a:t>
            </a:r>
          </a:p>
          <a:p>
            <a:r>
              <a:rPr lang="en-US" dirty="0" smtClean="0"/>
              <a:t>Sylvia Mendez was awarded the Presidential Medal of Freedom in 2011</a:t>
            </a:r>
          </a:p>
          <a:p>
            <a:r>
              <a:rPr lang="en-US" dirty="0" smtClean="0"/>
              <a:t>How can you use this book?</a:t>
            </a:r>
          </a:p>
          <a:p>
            <a:pPr lvl="1"/>
            <a:r>
              <a:rPr lang="en-US" dirty="0" smtClean="0"/>
              <a:t>Discuss social injustice of segregation</a:t>
            </a:r>
          </a:p>
          <a:p>
            <a:pPr lvl="1"/>
            <a:r>
              <a:rPr lang="en-US" dirty="0" smtClean="0"/>
              <a:t>Predecessor to Brown v. Board of Education </a:t>
            </a:r>
          </a:p>
          <a:p>
            <a:pPr lvl="1"/>
            <a:r>
              <a:rPr lang="en-US" dirty="0" smtClean="0"/>
              <a:t>Discuss Japanese Internment Camps</a:t>
            </a:r>
          </a:p>
          <a:p>
            <a:pPr lvl="1"/>
            <a:r>
              <a:rPr lang="en-US" dirty="0" smtClean="0"/>
              <a:t>Chapter Headings  - how they reveal the story</a:t>
            </a:r>
          </a:p>
          <a:p>
            <a:pPr lvl="2"/>
            <a:r>
              <a:rPr lang="en-US" dirty="0" smtClean="0"/>
              <a:t>“One kind word can warm three winter nights.”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8039"/>
            <a:ext cx="1981200" cy="115233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95600"/>
            <a:ext cx="16954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4829175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sylviamendezinthemendezvswestminster.com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763994" y="183037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Image: </a:t>
            </a:r>
            <a:r>
              <a:rPr lang="en-US" sz="800" dirty="0" err="1" smtClean="0"/>
              <a:t>winstamps.post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0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3336</TotalTime>
  <Words>949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Jane Addams Book Award</vt:lpstr>
      <vt:lpstr>Jane Addams</vt:lpstr>
      <vt:lpstr>                  History of the Award</vt:lpstr>
      <vt:lpstr>Significance of the Award</vt:lpstr>
      <vt:lpstr>Winning an Award</vt:lpstr>
      <vt:lpstr>Selection Criteria</vt:lpstr>
      <vt:lpstr>2013 Winners</vt:lpstr>
      <vt:lpstr>2012 Winners</vt:lpstr>
      <vt:lpstr>        The Story of            Sylvia Mendez</vt:lpstr>
      <vt:lpstr>Bibliography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Addams Book Award</dc:title>
  <dc:creator>Martha Minchey</dc:creator>
  <cp:lastModifiedBy>Martha Minchey</cp:lastModifiedBy>
  <cp:revision>35</cp:revision>
  <cp:lastPrinted>2014-04-25T20:41:41Z</cp:lastPrinted>
  <dcterms:created xsi:type="dcterms:W3CDTF">2014-04-06T14:44:54Z</dcterms:created>
  <dcterms:modified xsi:type="dcterms:W3CDTF">2014-04-25T20:47:59Z</dcterms:modified>
</cp:coreProperties>
</file>