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6"/>
  </p:notesMasterIdLst>
  <p:sldIdLst>
    <p:sldId id="256" r:id="rId2"/>
    <p:sldId id="257" r:id="rId3"/>
    <p:sldId id="263" r:id="rId4"/>
    <p:sldId id="306" r:id="rId5"/>
    <p:sldId id="307" r:id="rId6"/>
    <p:sldId id="308" r:id="rId7"/>
    <p:sldId id="264" r:id="rId8"/>
    <p:sldId id="260" r:id="rId9"/>
    <p:sldId id="261" r:id="rId10"/>
    <p:sldId id="270" r:id="rId11"/>
    <p:sldId id="293" r:id="rId12"/>
    <p:sldId id="302" r:id="rId13"/>
    <p:sldId id="262" r:id="rId14"/>
    <p:sldId id="265" r:id="rId15"/>
    <p:sldId id="268" r:id="rId16"/>
    <p:sldId id="294" r:id="rId17"/>
    <p:sldId id="295" r:id="rId18"/>
    <p:sldId id="303" r:id="rId19"/>
    <p:sldId id="292" r:id="rId20"/>
    <p:sldId id="296" r:id="rId21"/>
    <p:sldId id="297" r:id="rId22"/>
    <p:sldId id="298" r:id="rId23"/>
    <p:sldId id="299" r:id="rId24"/>
    <p:sldId id="300" r:id="rId25"/>
    <p:sldId id="301" r:id="rId26"/>
    <p:sldId id="274" r:id="rId27"/>
    <p:sldId id="272" r:id="rId28"/>
    <p:sldId id="271" r:id="rId29"/>
    <p:sldId id="276" r:id="rId30"/>
    <p:sldId id="304" r:id="rId31"/>
    <p:sldId id="277" r:id="rId32"/>
    <p:sldId id="278" r:id="rId33"/>
    <p:sldId id="279" r:id="rId34"/>
    <p:sldId id="280" r:id="rId35"/>
    <p:sldId id="282" r:id="rId36"/>
    <p:sldId id="283" r:id="rId37"/>
    <p:sldId id="284" r:id="rId38"/>
    <p:sldId id="285" r:id="rId39"/>
    <p:sldId id="286" r:id="rId40"/>
    <p:sldId id="287" r:id="rId41"/>
    <p:sldId id="288" r:id="rId42"/>
    <p:sldId id="289" r:id="rId43"/>
    <p:sldId id="305" r:id="rId44"/>
    <p:sldId id="29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91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Grade 4</c:v>
                </c:pt>
              </c:strCache>
            </c:strRef>
          </c:tx>
          <c:invertIfNegative val="0"/>
          <c:cat>
            <c:strRef>
              <c:f>Sheet1!$A$2</c:f>
              <c:strCache>
                <c:ptCount val="1"/>
                <c:pt idx="0">
                  <c:v>I have received mean or threatening email or messages</c:v>
                </c:pt>
              </c:strCache>
            </c:strRef>
          </c:cat>
          <c:val>
            <c:numRef>
              <c:f>Sheet1!$B$2</c:f>
              <c:numCache>
                <c:formatCode>0%</c:formatCode>
                <c:ptCount val="1"/>
                <c:pt idx="0">
                  <c:v>0.18</c:v>
                </c:pt>
              </c:numCache>
            </c:numRef>
          </c:val>
        </c:ser>
        <c:ser>
          <c:idx val="1"/>
          <c:order val="1"/>
          <c:tx>
            <c:strRef>
              <c:f>Sheet1!$C$1</c:f>
              <c:strCache>
                <c:ptCount val="1"/>
                <c:pt idx="0">
                  <c:v>Grade 5</c:v>
                </c:pt>
              </c:strCache>
            </c:strRef>
          </c:tx>
          <c:invertIfNegative val="0"/>
          <c:cat>
            <c:strRef>
              <c:f>Sheet1!$A$2</c:f>
              <c:strCache>
                <c:ptCount val="1"/>
                <c:pt idx="0">
                  <c:v>I have received mean or threatening email or messages</c:v>
                </c:pt>
              </c:strCache>
            </c:strRef>
          </c:cat>
          <c:val>
            <c:numRef>
              <c:f>Sheet1!$C$2</c:f>
              <c:numCache>
                <c:formatCode>0%</c:formatCode>
                <c:ptCount val="1"/>
                <c:pt idx="0">
                  <c:v>0.16</c:v>
                </c:pt>
              </c:numCache>
            </c:numRef>
          </c:val>
        </c:ser>
        <c:ser>
          <c:idx val="2"/>
          <c:order val="2"/>
          <c:tx>
            <c:strRef>
              <c:f>Sheet1!$D$1</c:f>
              <c:strCache>
                <c:ptCount val="1"/>
                <c:pt idx="0">
                  <c:v>Grade 6</c:v>
                </c:pt>
              </c:strCache>
            </c:strRef>
          </c:tx>
          <c:invertIfNegative val="0"/>
          <c:cat>
            <c:strRef>
              <c:f>Sheet1!$A$2</c:f>
              <c:strCache>
                <c:ptCount val="1"/>
                <c:pt idx="0">
                  <c:v>I have received mean or threatening email or messages</c:v>
                </c:pt>
              </c:strCache>
            </c:strRef>
          </c:cat>
          <c:val>
            <c:numRef>
              <c:f>Sheet1!$D$2</c:f>
              <c:numCache>
                <c:formatCode>0%</c:formatCode>
                <c:ptCount val="1"/>
                <c:pt idx="0">
                  <c:v>0.2</c:v>
                </c:pt>
              </c:numCache>
            </c:numRef>
          </c:val>
        </c:ser>
        <c:ser>
          <c:idx val="3"/>
          <c:order val="3"/>
          <c:tx>
            <c:strRef>
              <c:f>Sheet1!$E$1</c:f>
              <c:strCache>
                <c:ptCount val="1"/>
                <c:pt idx="0">
                  <c:v>Grade 7</c:v>
                </c:pt>
              </c:strCache>
            </c:strRef>
          </c:tx>
          <c:invertIfNegative val="0"/>
          <c:cat>
            <c:strRef>
              <c:f>Sheet1!$A$2</c:f>
              <c:strCache>
                <c:ptCount val="1"/>
                <c:pt idx="0">
                  <c:v>I have received mean or threatening email or messages</c:v>
                </c:pt>
              </c:strCache>
            </c:strRef>
          </c:cat>
          <c:val>
            <c:numRef>
              <c:f>Sheet1!$E$2</c:f>
              <c:numCache>
                <c:formatCode>0%</c:formatCode>
                <c:ptCount val="1"/>
                <c:pt idx="0">
                  <c:v>0.21</c:v>
                </c:pt>
              </c:numCache>
            </c:numRef>
          </c:val>
        </c:ser>
        <c:ser>
          <c:idx val="4"/>
          <c:order val="4"/>
          <c:tx>
            <c:strRef>
              <c:f>Sheet1!$F$1</c:f>
              <c:strCache>
                <c:ptCount val="1"/>
                <c:pt idx="0">
                  <c:v>Grade 8</c:v>
                </c:pt>
              </c:strCache>
            </c:strRef>
          </c:tx>
          <c:invertIfNegative val="0"/>
          <c:cat>
            <c:strRef>
              <c:f>Sheet1!$A$2</c:f>
              <c:strCache>
                <c:ptCount val="1"/>
                <c:pt idx="0">
                  <c:v>I have received mean or threatening email or messages</c:v>
                </c:pt>
              </c:strCache>
            </c:strRef>
          </c:cat>
          <c:val>
            <c:numRef>
              <c:f>Sheet1!$F$2</c:f>
              <c:numCache>
                <c:formatCode>0%</c:formatCode>
                <c:ptCount val="1"/>
                <c:pt idx="0">
                  <c:v>0.24</c:v>
                </c:pt>
              </c:numCache>
            </c:numRef>
          </c:val>
        </c:ser>
        <c:dLbls>
          <c:showLegendKey val="0"/>
          <c:showVal val="0"/>
          <c:showCatName val="0"/>
          <c:showSerName val="0"/>
          <c:showPercent val="0"/>
          <c:showBubbleSize val="0"/>
        </c:dLbls>
        <c:gapWidth val="150"/>
        <c:axId val="185440128"/>
        <c:axId val="246414336"/>
      </c:barChart>
      <c:catAx>
        <c:axId val="185440128"/>
        <c:scaling>
          <c:orientation val="minMax"/>
        </c:scaling>
        <c:delete val="0"/>
        <c:axPos val="b"/>
        <c:majorTickMark val="out"/>
        <c:minorTickMark val="none"/>
        <c:tickLblPos val="nextTo"/>
        <c:crossAx val="246414336"/>
        <c:crosses val="autoZero"/>
        <c:auto val="1"/>
        <c:lblAlgn val="ctr"/>
        <c:lblOffset val="100"/>
        <c:noMultiLvlLbl val="0"/>
      </c:catAx>
      <c:valAx>
        <c:axId val="246414336"/>
        <c:scaling>
          <c:orientation val="minMax"/>
        </c:scaling>
        <c:delete val="0"/>
        <c:axPos val="l"/>
        <c:majorGridlines/>
        <c:numFmt formatCode="0%" sourceLinked="1"/>
        <c:majorTickMark val="out"/>
        <c:minorTickMark val="none"/>
        <c:tickLblPos val="nextTo"/>
        <c:crossAx val="1854401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621DC1-857C-496F-B0D8-F3E828E633EC}" type="datetimeFigureOut">
              <a:rPr lang="en-US" smtClean="0"/>
              <a:t>3/16/2014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7373C-70AA-4EF8-89A8-B536E8A89CC5}" type="slidenum">
              <a:rPr lang="en-US" smtClean="0"/>
              <a:t>‹#›</a:t>
            </a:fld>
            <a:endParaRPr lang="en-US" dirty="0"/>
          </a:p>
        </p:txBody>
      </p:sp>
    </p:spTree>
    <p:extLst>
      <p:ext uri="{BB962C8B-B14F-4D97-AF65-F5344CB8AC3E}">
        <p14:creationId xmlns:p14="http://schemas.microsoft.com/office/powerpoint/2010/main" val="1401744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understand the types of cyberbullying to that underlying motivations can be understood.  A more thorough assessment of the situation, and needed clarity for required interventions will result from careful consideration.</a:t>
            </a:r>
          </a:p>
          <a:p>
            <a:endParaRPr lang="en-US" dirty="0"/>
          </a:p>
        </p:txBody>
      </p:sp>
      <p:sp>
        <p:nvSpPr>
          <p:cNvPr id="4" name="Slide Number Placeholder 3"/>
          <p:cNvSpPr>
            <a:spLocks noGrp="1"/>
          </p:cNvSpPr>
          <p:nvPr>
            <p:ph type="sldNum" sz="quarter" idx="10"/>
          </p:nvPr>
        </p:nvSpPr>
        <p:spPr/>
        <p:txBody>
          <a:bodyPr/>
          <a:lstStyle/>
          <a:p>
            <a:fld id="{9427373C-70AA-4EF8-89A8-B536E8A89CC5}" type="slidenum">
              <a:rPr lang="en-US" smtClean="0"/>
              <a:t>15</a:t>
            </a:fld>
            <a:endParaRPr lang="en-US" dirty="0"/>
          </a:p>
        </p:txBody>
      </p:sp>
    </p:spTree>
    <p:extLst>
      <p:ext uri="{BB962C8B-B14F-4D97-AF65-F5344CB8AC3E}">
        <p14:creationId xmlns:p14="http://schemas.microsoft.com/office/powerpoint/2010/main" val="35863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AE04F34-4B2C-48C0-BBC2-60AFC409026D}" type="datetimeFigureOut">
              <a:rPr lang="en-US" smtClean="0"/>
              <a:t>3/15/2014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68174DA-6B5C-434A-9B8D-A5B105639D02}"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04F34-4B2C-48C0-BBC2-60AFC409026D}" type="datetimeFigureOut">
              <a:rPr lang="en-US" smtClean="0"/>
              <a:t>3/15/2014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174DA-6B5C-434A-9B8D-A5B105639D0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E04F34-4B2C-48C0-BBC2-60AFC409026D}" type="datetimeFigureOut">
              <a:rPr lang="en-US" smtClean="0"/>
              <a:t>3/15/2014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68174DA-6B5C-434A-9B8D-A5B105639D0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E04F34-4B2C-48C0-BBC2-60AFC409026D}" type="datetimeFigureOut">
              <a:rPr lang="en-US" smtClean="0"/>
              <a:t>3/15/2014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174DA-6B5C-434A-9B8D-A5B105639D02}"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AE04F34-4B2C-48C0-BBC2-60AFC409026D}" type="datetimeFigureOut">
              <a:rPr lang="en-US" smtClean="0"/>
              <a:t>3/15/2014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68174DA-6B5C-434A-9B8D-A5B105639D02}"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E04F34-4B2C-48C0-BBC2-60AFC409026D}" type="datetimeFigureOut">
              <a:rPr lang="en-US" smtClean="0"/>
              <a:t>3/15/2014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8174DA-6B5C-434A-9B8D-A5B105639D02}"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E04F34-4B2C-48C0-BBC2-60AFC409026D}" type="datetimeFigureOut">
              <a:rPr lang="en-US" smtClean="0"/>
              <a:t>3/15/2014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8174DA-6B5C-434A-9B8D-A5B105639D02}"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E04F34-4B2C-48C0-BBC2-60AFC409026D}" type="datetimeFigureOut">
              <a:rPr lang="en-US" smtClean="0"/>
              <a:t>3/15/2014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8174DA-6B5C-434A-9B8D-A5B105639D02}"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1AE04F34-4B2C-48C0-BBC2-60AFC409026D}" type="datetimeFigureOut">
              <a:rPr lang="en-US" smtClean="0"/>
              <a:t>3/15/2014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8174DA-6B5C-434A-9B8D-A5B105639D0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04F34-4B2C-48C0-BBC2-60AFC409026D}" type="datetimeFigureOut">
              <a:rPr lang="en-US" smtClean="0"/>
              <a:t>3/15/2014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68174DA-6B5C-434A-9B8D-A5B105639D02}"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04F34-4B2C-48C0-BBC2-60AFC409026D}" type="datetimeFigureOut">
              <a:rPr lang="en-US" smtClean="0"/>
              <a:t>3/15/2014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8174DA-6B5C-434A-9B8D-A5B105639D02}"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AE04F34-4B2C-48C0-BBC2-60AFC409026D}" type="datetimeFigureOut">
              <a:rPr lang="en-US" smtClean="0"/>
              <a:t>3/15/2014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68174DA-6B5C-434A-9B8D-A5B105639D0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A Staff Development created by Martha Littles</a:t>
            </a:r>
          </a:p>
          <a:p>
            <a:endParaRPr lang="en-US" dirty="0"/>
          </a:p>
          <a:p>
            <a:endParaRPr lang="en-US" dirty="0"/>
          </a:p>
        </p:txBody>
      </p:sp>
      <p:sp>
        <p:nvSpPr>
          <p:cNvPr id="2" name="Title 1"/>
          <p:cNvSpPr>
            <a:spLocks noGrp="1"/>
          </p:cNvSpPr>
          <p:nvPr>
            <p:ph type="title"/>
          </p:nvPr>
        </p:nvSpPr>
        <p:spPr/>
        <p:txBody>
          <a:bodyPr/>
          <a:lstStyle/>
          <a:p>
            <a:r>
              <a:rPr lang="en-US" i="1" dirty="0" smtClean="0"/>
              <a:t>Cyber Kids, Cyber Bullying, and Cyber Balance</a:t>
            </a:r>
            <a:r>
              <a:rPr lang="en-US" dirty="0" smtClean="0"/>
              <a:t/>
            </a:r>
            <a:br>
              <a:rPr lang="en-US" dirty="0" smtClean="0"/>
            </a:br>
            <a:r>
              <a:rPr lang="en-US" sz="2400" dirty="0" smtClean="0"/>
              <a:t>by Barbara Trolley and Constance Hanel</a:t>
            </a:r>
            <a:r>
              <a:rPr lang="en-US" dirty="0" smtClean="0"/>
              <a:t/>
            </a:r>
            <a:br>
              <a:rPr lang="en-US" dirty="0" smtClean="0"/>
            </a:br>
            <a:r>
              <a:rPr lang="en-US" dirty="0" smtClean="0"/>
              <a:t> </a:t>
            </a:r>
            <a:br>
              <a:rPr lang="en-US" dirty="0" smtClean="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3581400"/>
            <a:ext cx="1752600" cy="2512060"/>
          </a:xfrm>
          <a:prstGeom prst="rect">
            <a:avLst/>
          </a:prstGeom>
        </p:spPr>
      </p:pic>
      <p:sp>
        <p:nvSpPr>
          <p:cNvPr id="7" name="TextBox 6"/>
          <p:cNvSpPr txBox="1"/>
          <p:nvPr/>
        </p:nvSpPr>
        <p:spPr>
          <a:xfrm>
            <a:off x="3200400" y="6094884"/>
            <a:ext cx="1752600" cy="230832"/>
          </a:xfrm>
          <a:prstGeom prst="rect">
            <a:avLst/>
          </a:prstGeom>
          <a:noFill/>
        </p:spPr>
        <p:txBody>
          <a:bodyPr wrap="square" rtlCol="0">
            <a:spAutoFit/>
          </a:bodyPr>
          <a:lstStyle/>
          <a:p>
            <a:r>
              <a:rPr lang="en-US" sz="900" dirty="0" smtClean="0"/>
              <a:t>Image: corwin.com</a:t>
            </a:r>
            <a:endParaRPr lang="en-US" sz="900" dirty="0"/>
          </a:p>
        </p:txBody>
      </p:sp>
    </p:spTree>
    <p:extLst>
      <p:ext uri="{BB962C8B-B14F-4D97-AF65-F5344CB8AC3E}">
        <p14:creationId xmlns:p14="http://schemas.microsoft.com/office/powerpoint/2010/main" val="41275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Blogs</a:t>
            </a:r>
          </a:p>
          <a:p>
            <a:r>
              <a:rPr lang="en-US" sz="3600" dirty="0" smtClean="0"/>
              <a:t>Email</a:t>
            </a:r>
          </a:p>
          <a:p>
            <a:r>
              <a:rPr lang="en-US" sz="3600" dirty="0" smtClean="0"/>
              <a:t>IM</a:t>
            </a:r>
          </a:p>
          <a:p>
            <a:r>
              <a:rPr lang="en-US" sz="3600" dirty="0" smtClean="0"/>
              <a:t>Chat rooms</a:t>
            </a:r>
          </a:p>
          <a:p>
            <a:r>
              <a:rPr lang="en-US" sz="3600" dirty="0" smtClean="0"/>
              <a:t>Smart phones</a:t>
            </a:r>
          </a:p>
          <a:p>
            <a:r>
              <a:rPr lang="en-US" sz="3600" dirty="0" smtClean="0"/>
              <a:t>Personal web sites</a:t>
            </a:r>
          </a:p>
          <a:p>
            <a:endParaRPr lang="en-US" dirty="0"/>
          </a:p>
        </p:txBody>
      </p:sp>
      <p:sp>
        <p:nvSpPr>
          <p:cNvPr id="3" name="Title 2"/>
          <p:cNvSpPr>
            <a:spLocks noGrp="1"/>
          </p:cNvSpPr>
          <p:nvPr>
            <p:ph type="title"/>
          </p:nvPr>
        </p:nvSpPr>
        <p:spPr/>
        <p:txBody>
          <a:bodyPr/>
          <a:lstStyle/>
          <a:p>
            <a:r>
              <a:rPr lang="en-US" dirty="0" smtClean="0"/>
              <a:t>CyberBullies’ technology</a:t>
            </a:r>
            <a:endParaRPr lang="en-US" dirty="0"/>
          </a:p>
        </p:txBody>
      </p:sp>
      <p:pic>
        <p:nvPicPr>
          <p:cNvPr id="7170" name="Picture 2" descr="C:\Users\mminchey\AppData\Local\Microsoft\Windows\Temporary Internet Files\Content.IE5\0UVL3IID\MC9002339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057400"/>
            <a:ext cx="1913299" cy="2076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793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statistics</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36436" y="1889521"/>
            <a:ext cx="6096528" cy="406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632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0519899"/>
              </p:ext>
            </p:extLst>
          </p:nvPr>
        </p:nvGraphicFramePr>
        <p:xfrm>
          <a:off x="381000" y="1719263"/>
          <a:ext cx="8407400" cy="44069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r>
              <a:rPr lang="en-US" dirty="0" smtClean="0"/>
              <a:t>statistics</a:t>
            </a:r>
            <a:endParaRPr lang="en-US" dirty="0"/>
          </a:p>
        </p:txBody>
      </p:sp>
      <p:sp>
        <p:nvSpPr>
          <p:cNvPr id="5" name="TextBox 4"/>
          <p:cNvSpPr txBox="1"/>
          <p:nvPr/>
        </p:nvSpPr>
        <p:spPr>
          <a:xfrm>
            <a:off x="2590800" y="6096000"/>
            <a:ext cx="6858000" cy="230832"/>
          </a:xfrm>
          <a:prstGeom prst="rect">
            <a:avLst/>
          </a:prstGeom>
          <a:noFill/>
        </p:spPr>
        <p:txBody>
          <a:bodyPr wrap="square" rtlCol="0">
            <a:spAutoFit/>
          </a:bodyPr>
          <a:lstStyle/>
          <a:p>
            <a:r>
              <a:rPr lang="en-US" sz="900" dirty="0" smtClean="0"/>
              <a:t>Taken from an i-SAFE America survey of students nationwide</a:t>
            </a:r>
            <a:endParaRPr lang="en-US" sz="900" dirty="0"/>
          </a:p>
        </p:txBody>
      </p:sp>
    </p:spTree>
    <p:extLst>
      <p:ext uri="{BB962C8B-B14F-4D97-AF65-F5344CB8AC3E}">
        <p14:creationId xmlns:p14="http://schemas.microsoft.com/office/powerpoint/2010/main" val="1406335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t>Girls are more likely than boys to spread rumors</a:t>
            </a:r>
          </a:p>
          <a:p>
            <a:r>
              <a:rPr lang="en-US" sz="2400" dirty="0" smtClean="0"/>
              <a:t>Boys tend to physically threaten peers online</a:t>
            </a:r>
          </a:p>
          <a:p>
            <a:r>
              <a:rPr lang="en-US" sz="2400" dirty="0" smtClean="0"/>
              <a:t>Up to 90% of youth who have been cyberbullied do not tell an adult</a:t>
            </a:r>
          </a:p>
          <a:p>
            <a:pPr lvl="1"/>
            <a:r>
              <a:rPr lang="en-US" sz="2200" dirty="0" smtClean="0"/>
              <a:t>Fear of losing tech privileges</a:t>
            </a:r>
          </a:p>
          <a:p>
            <a:r>
              <a:rPr lang="en-US" sz="2400" dirty="0" smtClean="0"/>
              <a:t>Cyberbullying behaviors peak in middle school and high school </a:t>
            </a:r>
          </a:p>
          <a:p>
            <a:r>
              <a:rPr lang="en-US" sz="2400" dirty="0" smtClean="0"/>
              <a:t>Seventh grade is considered a key transition point</a:t>
            </a:r>
          </a:p>
          <a:p>
            <a:pPr lvl="1"/>
            <a:r>
              <a:rPr lang="en-US" sz="2000" dirty="0" smtClean="0"/>
              <a:t>peer conflict</a:t>
            </a:r>
          </a:p>
          <a:p>
            <a:pPr lvl="1"/>
            <a:r>
              <a:rPr lang="en-US" sz="2000" dirty="0" smtClean="0"/>
              <a:t>Cliques</a:t>
            </a:r>
          </a:p>
          <a:p>
            <a:pPr lvl="1"/>
            <a:r>
              <a:rPr lang="en-US" sz="2000" dirty="0" smtClean="0"/>
              <a:t>rapid hormonal changes</a:t>
            </a:r>
          </a:p>
          <a:p>
            <a:pPr lvl="1"/>
            <a:r>
              <a:rPr lang="en-US" sz="2000" dirty="0" smtClean="0"/>
              <a:t>increased academic responsibility</a:t>
            </a:r>
            <a:endParaRPr lang="en-US" sz="2000" dirty="0"/>
          </a:p>
        </p:txBody>
      </p:sp>
      <p:sp>
        <p:nvSpPr>
          <p:cNvPr id="3" name="Title 2"/>
          <p:cNvSpPr>
            <a:spLocks noGrp="1"/>
          </p:cNvSpPr>
          <p:nvPr>
            <p:ph type="title"/>
          </p:nvPr>
        </p:nvSpPr>
        <p:spPr/>
        <p:txBody>
          <a:bodyPr/>
          <a:lstStyle/>
          <a:p>
            <a:r>
              <a:rPr lang="en-US" dirty="0" smtClean="0"/>
              <a:t>statistics</a:t>
            </a:r>
            <a:endParaRPr lang="en-US" dirty="0"/>
          </a:p>
        </p:txBody>
      </p:sp>
    </p:spTree>
    <p:extLst>
      <p:ext uri="{BB962C8B-B14F-4D97-AF65-F5344CB8AC3E}">
        <p14:creationId xmlns:p14="http://schemas.microsoft.com/office/powerpoint/2010/main" val="579433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Cyberbullying is not black and white.  </a:t>
            </a:r>
          </a:p>
          <a:p>
            <a:pPr lvl="1"/>
            <a:r>
              <a:rPr lang="en-US" dirty="0" smtClean="0"/>
              <a:t>Friendly one-upmanship banter turns ugly?</a:t>
            </a:r>
          </a:p>
          <a:p>
            <a:pPr lvl="1"/>
            <a:r>
              <a:rPr lang="en-US" dirty="0" smtClean="0"/>
              <a:t>A negative email is sent to a peer who has physically bullied another student?</a:t>
            </a:r>
          </a:p>
          <a:p>
            <a:pPr lvl="1"/>
            <a:r>
              <a:rPr lang="en-US" dirty="0"/>
              <a:t>N</a:t>
            </a:r>
            <a:r>
              <a:rPr lang="en-US" dirty="0" smtClean="0"/>
              <a:t>egative song lyrics are typed and sent to a peer?</a:t>
            </a:r>
          </a:p>
          <a:p>
            <a:pPr lvl="0">
              <a:buClr>
                <a:srgbClr val="C66951"/>
              </a:buClr>
            </a:pPr>
            <a:r>
              <a:rPr lang="en-US" sz="2400" dirty="0" smtClean="0">
                <a:solidFill>
                  <a:srgbClr val="534949"/>
                </a:solidFill>
              </a:rPr>
              <a:t>Many </a:t>
            </a:r>
            <a:r>
              <a:rPr lang="en-US" sz="2400" dirty="0">
                <a:solidFill>
                  <a:srgbClr val="534949"/>
                </a:solidFill>
              </a:rPr>
              <a:t>incidents can often be perceived by one </a:t>
            </a:r>
            <a:r>
              <a:rPr lang="en-US" sz="2400" dirty="0" smtClean="0">
                <a:solidFill>
                  <a:srgbClr val="534949"/>
                </a:solidFill>
              </a:rPr>
              <a:t>party but not the other </a:t>
            </a:r>
            <a:r>
              <a:rPr lang="en-US" sz="2400" dirty="0">
                <a:solidFill>
                  <a:srgbClr val="534949"/>
                </a:solidFill>
              </a:rPr>
              <a:t>as cyberbullying</a:t>
            </a:r>
            <a:r>
              <a:rPr lang="en-US" sz="2400" dirty="0" smtClean="0">
                <a:solidFill>
                  <a:srgbClr val="534949"/>
                </a:solidFill>
              </a:rPr>
              <a:t>.</a:t>
            </a:r>
          </a:p>
          <a:p>
            <a:pPr lvl="0">
              <a:buClr>
                <a:srgbClr val="C66951"/>
              </a:buClr>
            </a:pPr>
            <a:r>
              <a:rPr lang="en-US" sz="2400" dirty="0" smtClean="0">
                <a:solidFill>
                  <a:srgbClr val="534949"/>
                </a:solidFill>
              </a:rPr>
              <a:t>Often cyclical – only partial documentation is presented to make one child seems like a victim and one the instigator when it is often a cyclical process.  </a:t>
            </a:r>
            <a:endParaRPr lang="en-US" sz="2400" dirty="0">
              <a:solidFill>
                <a:srgbClr val="534949"/>
              </a:solidFill>
            </a:endParaRPr>
          </a:p>
        </p:txBody>
      </p:sp>
      <p:sp>
        <p:nvSpPr>
          <p:cNvPr id="3" name="Title 2"/>
          <p:cNvSpPr>
            <a:spLocks noGrp="1"/>
          </p:cNvSpPr>
          <p:nvPr>
            <p:ph type="title"/>
          </p:nvPr>
        </p:nvSpPr>
        <p:spPr/>
        <p:txBody>
          <a:bodyPr/>
          <a:lstStyle/>
          <a:p>
            <a:r>
              <a:rPr lang="en-US" dirty="0" smtClean="0"/>
              <a:t>It’s a gray area</a:t>
            </a:r>
            <a:endParaRPr lang="en-US" dirty="0"/>
          </a:p>
        </p:txBody>
      </p:sp>
    </p:spTree>
    <p:extLst>
      <p:ext uri="{BB962C8B-B14F-4D97-AF65-F5344CB8AC3E}">
        <p14:creationId xmlns:p14="http://schemas.microsoft.com/office/powerpoint/2010/main" val="2474150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smtClean="0"/>
              <a:t>Vengeful angel</a:t>
            </a:r>
          </a:p>
          <a:p>
            <a:pPr lvl="1"/>
            <a:r>
              <a:rPr lang="en-US" sz="3200" dirty="0" smtClean="0"/>
              <a:t>Righting wrongs</a:t>
            </a:r>
          </a:p>
          <a:p>
            <a:pPr lvl="1"/>
            <a:r>
              <a:rPr lang="en-US" sz="3200" dirty="0" smtClean="0"/>
              <a:t>Protecting themselves and others</a:t>
            </a:r>
          </a:p>
          <a:p>
            <a:pPr lvl="1"/>
            <a:endParaRPr lang="en-US" sz="3200" dirty="0" smtClean="0"/>
          </a:p>
          <a:p>
            <a:endParaRPr lang="en-US" dirty="0"/>
          </a:p>
        </p:txBody>
      </p:sp>
      <p:sp>
        <p:nvSpPr>
          <p:cNvPr id="3" name="Title 2"/>
          <p:cNvSpPr>
            <a:spLocks noGrp="1"/>
          </p:cNvSpPr>
          <p:nvPr>
            <p:ph type="title"/>
          </p:nvPr>
        </p:nvSpPr>
        <p:spPr/>
        <p:txBody>
          <a:bodyPr/>
          <a:lstStyle/>
          <a:p>
            <a:r>
              <a:rPr lang="en-US" dirty="0" smtClean="0"/>
              <a:t>Cyberbully categories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3962400"/>
            <a:ext cx="2988062" cy="2247900"/>
          </a:xfrm>
          <a:prstGeom prst="rect">
            <a:avLst/>
          </a:prstGeom>
        </p:spPr>
      </p:pic>
      <p:sp>
        <p:nvSpPr>
          <p:cNvPr id="5" name="TextBox 4"/>
          <p:cNvSpPr txBox="1"/>
          <p:nvPr/>
        </p:nvSpPr>
        <p:spPr>
          <a:xfrm>
            <a:off x="4191000" y="6210300"/>
            <a:ext cx="2438400" cy="215444"/>
          </a:xfrm>
          <a:prstGeom prst="rect">
            <a:avLst/>
          </a:prstGeom>
          <a:noFill/>
        </p:spPr>
        <p:txBody>
          <a:bodyPr wrap="square" rtlCol="0">
            <a:spAutoFit/>
          </a:bodyPr>
          <a:lstStyle/>
          <a:p>
            <a:r>
              <a:rPr lang="en-US" sz="800" dirty="0" smtClean="0"/>
              <a:t>Image: glogster.com</a:t>
            </a:r>
            <a:endParaRPr lang="en-US" sz="800" dirty="0"/>
          </a:p>
        </p:txBody>
      </p:sp>
    </p:spTree>
    <p:extLst>
      <p:ext uri="{BB962C8B-B14F-4D97-AF65-F5344CB8AC3E}">
        <p14:creationId xmlns:p14="http://schemas.microsoft.com/office/powerpoint/2010/main" val="340698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a:t>Power-hungry</a:t>
            </a:r>
          </a:p>
          <a:p>
            <a:r>
              <a:rPr lang="en-US" sz="3200" dirty="0"/>
              <a:t>Want a reaction</a:t>
            </a:r>
          </a:p>
          <a:p>
            <a:r>
              <a:rPr lang="en-US" sz="3200" dirty="0"/>
              <a:t>Control others with fear</a:t>
            </a:r>
          </a:p>
          <a:p>
            <a:r>
              <a:rPr lang="en-US" sz="3200" dirty="0"/>
              <a:t>Revenge of the nerds – getting back online when they can’t do so face-to-face</a:t>
            </a:r>
          </a:p>
          <a:p>
            <a:endParaRPr lang="en-US" dirty="0"/>
          </a:p>
        </p:txBody>
      </p:sp>
      <p:sp>
        <p:nvSpPr>
          <p:cNvPr id="3" name="Title 2"/>
          <p:cNvSpPr>
            <a:spLocks noGrp="1"/>
          </p:cNvSpPr>
          <p:nvPr>
            <p:ph type="title"/>
          </p:nvPr>
        </p:nvSpPr>
        <p:spPr/>
        <p:txBody>
          <a:bodyPr/>
          <a:lstStyle/>
          <a:p>
            <a:r>
              <a:rPr lang="en-US" dirty="0"/>
              <a:t>Cyberbully categories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752600"/>
            <a:ext cx="2066925" cy="1562100"/>
          </a:xfrm>
          <a:prstGeom prst="rect">
            <a:avLst/>
          </a:prstGeom>
        </p:spPr>
      </p:pic>
      <p:sp>
        <p:nvSpPr>
          <p:cNvPr id="5" name="TextBox 4"/>
          <p:cNvSpPr txBox="1"/>
          <p:nvPr/>
        </p:nvSpPr>
        <p:spPr>
          <a:xfrm>
            <a:off x="6248400" y="3314700"/>
            <a:ext cx="2057400" cy="230832"/>
          </a:xfrm>
          <a:prstGeom prst="rect">
            <a:avLst/>
          </a:prstGeom>
          <a:noFill/>
        </p:spPr>
        <p:txBody>
          <a:bodyPr wrap="square" rtlCol="0">
            <a:spAutoFit/>
          </a:bodyPr>
          <a:lstStyle/>
          <a:p>
            <a:r>
              <a:rPr lang="en-US" sz="900" dirty="0" smtClean="0"/>
              <a:t>Image: etcjournal.com</a:t>
            </a:r>
            <a:endParaRPr lang="en-US" sz="900" dirty="0"/>
          </a:p>
        </p:txBody>
      </p:sp>
    </p:spTree>
    <p:extLst>
      <p:ext uri="{BB962C8B-B14F-4D97-AF65-F5344CB8AC3E}">
        <p14:creationId xmlns:p14="http://schemas.microsoft.com/office/powerpoint/2010/main" val="1275075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a:t>Mean girls</a:t>
            </a:r>
          </a:p>
          <a:p>
            <a:r>
              <a:rPr lang="en-US" sz="3200" dirty="0"/>
              <a:t>Bored</a:t>
            </a:r>
          </a:p>
          <a:p>
            <a:r>
              <a:rPr lang="en-US" sz="3200" dirty="0"/>
              <a:t>Ego based</a:t>
            </a:r>
          </a:p>
          <a:p>
            <a:r>
              <a:rPr lang="en-US" sz="3200" dirty="0"/>
              <a:t>Often group based</a:t>
            </a:r>
          </a:p>
          <a:p>
            <a:r>
              <a:rPr lang="en-US" sz="3200" dirty="0"/>
              <a:t>Cannot work in isolation</a:t>
            </a:r>
          </a:p>
          <a:p>
            <a:endParaRPr lang="en-US" dirty="0"/>
          </a:p>
        </p:txBody>
      </p:sp>
      <p:sp>
        <p:nvSpPr>
          <p:cNvPr id="3" name="Title 2"/>
          <p:cNvSpPr>
            <a:spLocks noGrp="1"/>
          </p:cNvSpPr>
          <p:nvPr>
            <p:ph type="title"/>
          </p:nvPr>
        </p:nvSpPr>
        <p:spPr/>
        <p:txBody>
          <a:bodyPr/>
          <a:lstStyle/>
          <a:p>
            <a:r>
              <a:rPr lang="en-US" dirty="0"/>
              <a:t>Cyberbully categories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2133600"/>
            <a:ext cx="2286000" cy="1476375"/>
          </a:xfrm>
          <a:prstGeom prst="rect">
            <a:avLst/>
          </a:prstGeom>
        </p:spPr>
      </p:pic>
      <p:sp>
        <p:nvSpPr>
          <p:cNvPr id="5" name="TextBox 4"/>
          <p:cNvSpPr txBox="1"/>
          <p:nvPr/>
        </p:nvSpPr>
        <p:spPr>
          <a:xfrm>
            <a:off x="5867400" y="3626218"/>
            <a:ext cx="1981200" cy="230832"/>
          </a:xfrm>
          <a:prstGeom prst="rect">
            <a:avLst/>
          </a:prstGeom>
          <a:noFill/>
        </p:spPr>
        <p:txBody>
          <a:bodyPr wrap="square" rtlCol="0">
            <a:spAutoFit/>
          </a:bodyPr>
          <a:lstStyle/>
          <a:p>
            <a:r>
              <a:rPr lang="en-US" sz="900" dirty="0" smtClean="0"/>
              <a:t>Image: examiner.com</a:t>
            </a:r>
            <a:endParaRPr lang="en-US" sz="900" dirty="0"/>
          </a:p>
        </p:txBody>
      </p:sp>
    </p:spTree>
    <p:extLst>
      <p:ext uri="{BB962C8B-B14F-4D97-AF65-F5344CB8AC3E}">
        <p14:creationId xmlns:p14="http://schemas.microsoft.com/office/powerpoint/2010/main" val="1271485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Entitled</a:t>
            </a:r>
          </a:p>
          <a:p>
            <a:pPr lvl="1"/>
            <a:r>
              <a:rPr lang="en-US" sz="3200" dirty="0"/>
              <a:t>P</a:t>
            </a:r>
            <a:r>
              <a:rPr lang="en-US" sz="3200" dirty="0" smtClean="0"/>
              <a:t>ut </a:t>
            </a:r>
            <a:r>
              <a:rPr lang="en-US" sz="3200" dirty="0"/>
              <a:t>down those to whom they feel </a:t>
            </a:r>
            <a:r>
              <a:rPr lang="en-US" sz="3200" dirty="0" smtClean="0"/>
              <a:t>superior </a:t>
            </a:r>
          </a:p>
          <a:p>
            <a:pPr lvl="1"/>
            <a:r>
              <a:rPr lang="en-US" sz="3200" dirty="0" smtClean="0"/>
              <a:t>Feel </a:t>
            </a:r>
            <a:r>
              <a:rPr lang="en-US" sz="3200" dirty="0"/>
              <a:t>they have the right to harass and demean others who they deem different or </a:t>
            </a:r>
            <a:r>
              <a:rPr lang="en-US" sz="3200" dirty="0" smtClean="0"/>
              <a:t>inferior</a:t>
            </a:r>
            <a:endParaRPr lang="en-US" sz="3200" dirty="0"/>
          </a:p>
          <a:p>
            <a:endParaRPr lang="en-US" dirty="0"/>
          </a:p>
        </p:txBody>
      </p:sp>
      <p:sp>
        <p:nvSpPr>
          <p:cNvPr id="3" name="Title 2"/>
          <p:cNvSpPr>
            <a:spLocks noGrp="1"/>
          </p:cNvSpPr>
          <p:nvPr>
            <p:ph type="title"/>
          </p:nvPr>
        </p:nvSpPr>
        <p:spPr/>
        <p:txBody>
          <a:bodyPr/>
          <a:lstStyle/>
          <a:p>
            <a:r>
              <a:rPr lang="en-US" dirty="0" smtClean="0"/>
              <a:t>Cyberbully Categories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4724400"/>
            <a:ext cx="2743200" cy="1533525"/>
          </a:xfrm>
          <a:prstGeom prst="rect">
            <a:avLst/>
          </a:prstGeom>
        </p:spPr>
      </p:pic>
      <p:sp>
        <p:nvSpPr>
          <p:cNvPr id="5" name="TextBox 4"/>
          <p:cNvSpPr txBox="1"/>
          <p:nvPr/>
        </p:nvSpPr>
        <p:spPr>
          <a:xfrm>
            <a:off x="4572000" y="6257925"/>
            <a:ext cx="2209800" cy="230832"/>
          </a:xfrm>
          <a:prstGeom prst="rect">
            <a:avLst/>
          </a:prstGeom>
          <a:noFill/>
        </p:spPr>
        <p:txBody>
          <a:bodyPr wrap="square" rtlCol="0">
            <a:spAutoFit/>
          </a:bodyPr>
          <a:lstStyle/>
          <a:p>
            <a:r>
              <a:rPr lang="en-US" sz="900" dirty="0" smtClean="0"/>
              <a:t>Image: babble.com</a:t>
            </a:r>
            <a:endParaRPr lang="en-US" sz="900" dirty="0"/>
          </a:p>
        </p:txBody>
      </p:sp>
    </p:spTree>
    <p:extLst>
      <p:ext uri="{BB962C8B-B14F-4D97-AF65-F5344CB8AC3E}">
        <p14:creationId xmlns:p14="http://schemas.microsoft.com/office/powerpoint/2010/main" val="4036275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Inadvertent Bully</a:t>
            </a:r>
            <a:endParaRPr lang="en-US" sz="4800" dirty="0"/>
          </a:p>
          <a:p>
            <a:r>
              <a:rPr lang="en-US" sz="3200" dirty="0"/>
              <a:t>Does not realize it’s wrong or harmful</a:t>
            </a:r>
          </a:p>
          <a:p>
            <a:r>
              <a:rPr lang="en-US" sz="3200" dirty="0"/>
              <a:t>Role-playing</a:t>
            </a:r>
          </a:p>
          <a:p>
            <a:endParaRPr lang="en-US" dirty="0"/>
          </a:p>
        </p:txBody>
      </p:sp>
      <p:sp>
        <p:nvSpPr>
          <p:cNvPr id="3" name="Title 2"/>
          <p:cNvSpPr>
            <a:spLocks noGrp="1"/>
          </p:cNvSpPr>
          <p:nvPr>
            <p:ph type="title"/>
          </p:nvPr>
        </p:nvSpPr>
        <p:spPr/>
        <p:txBody>
          <a:bodyPr/>
          <a:lstStyle/>
          <a:p>
            <a:r>
              <a:rPr lang="en-US" dirty="0"/>
              <a:t>Cyberbully categories</a:t>
            </a:r>
          </a:p>
        </p:txBody>
      </p:sp>
      <p:pic>
        <p:nvPicPr>
          <p:cNvPr id="8194" name="Picture 2" descr="C:\Program Files (x86)\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4029" y="3429000"/>
            <a:ext cx="1795882" cy="183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73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Our students live in the digital world.</a:t>
            </a:r>
          </a:p>
          <a:p>
            <a:r>
              <a:rPr lang="en-US" sz="2800" dirty="0" smtClean="0"/>
              <a:t>87% of US teens (21 million) use the Internet.  This is a 73% increase since 2000.</a:t>
            </a:r>
          </a:p>
          <a:p>
            <a:r>
              <a:rPr lang="en-US" sz="2800" dirty="0" smtClean="0"/>
              <a:t>It is our responsibility to enable them to move safely and with respect for others in this world.  This is called “digital citizenship.”</a:t>
            </a:r>
          </a:p>
          <a:p>
            <a:endParaRPr lang="en-US" dirty="0"/>
          </a:p>
        </p:txBody>
      </p:sp>
      <p:sp>
        <p:nvSpPr>
          <p:cNvPr id="3" name="Title 2"/>
          <p:cNvSpPr>
            <a:spLocks noGrp="1"/>
          </p:cNvSpPr>
          <p:nvPr>
            <p:ph type="title"/>
          </p:nvPr>
        </p:nvSpPr>
        <p:spPr/>
        <p:txBody>
          <a:bodyPr/>
          <a:lstStyle/>
          <a:p>
            <a:r>
              <a:rPr lang="en-US" dirty="0" smtClean="0"/>
              <a:t>Welcome to their world</a:t>
            </a:r>
            <a:endParaRPr lang="en-US" dirty="0"/>
          </a:p>
        </p:txBody>
      </p:sp>
      <p:pic>
        <p:nvPicPr>
          <p:cNvPr id="1027" name="Picture 3" descr="C:\Program Files (x86)\Microsoft Office\MEDIA\CAGCAT10\j028700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4572000"/>
            <a:ext cx="1136078" cy="1950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999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Flaming</a:t>
            </a:r>
          </a:p>
          <a:p>
            <a:pPr lvl="1"/>
            <a:r>
              <a:rPr lang="en-US" sz="3200" dirty="0" smtClean="0"/>
              <a:t>Online fights using messages with angry and vulgar language</a:t>
            </a:r>
          </a:p>
          <a:p>
            <a:pPr lvl="1"/>
            <a:endParaRPr lang="en-US" dirty="0"/>
          </a:p>
        </p:txBody>
      </p:sp>
      <p:sp>
        <p:nvSpPr>
          <p:cNvPr id="3" name="Title 2"/>
          <p:cNvSpPr>
            <a:spLocks noGrp="1"/>
          </p:cNvSpPr>
          <p:nvPr>
            <p:ph type="title"/>
          </p:nvPr>
        </p:nvSpPr>
        <p:spPr/>
        <p:txBody>
          <a:bodyPr/>
          <a:lstStyle/>
          <a:p>
            <a:r>
              <a:rPr lang="en-US" dirty="0" smtClean="0"/>
              <a:t>Types of cyberbullying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3962400"/>
            <a:ext cx="2838450" cy="1609725"/>
          </a:xfrm>
          <a:prstGeom prst="rect">
            <a:avLst/>
          </a:prstGeom>
        </p:spPr>
      </p:pic>
      <p:sp>
        <p:nvSpPr>
          <p:cNvPr id="5" name="TextBox 4"/>
          <p:cNvSpPr txBox="1"/>
          <p:nvPr/>
        </p:nvSpPr>
        <p:spPr>
          <a:xfrm>
            <a:off x="3810000" y="5569989"/>
            <a:ext cx="2209800" cy="230832"/>
          </a:xfrm>
          <a:prstGeom prst="rect">
            <a:avLst/>
          </a:prstGeom>
          <a:noFill/>
        </p:spPr>
        <p:txBody>
          <a:bodyPr wrap="square" rtlCol="0">
            <a:spAutoFit/>
          </a:bodyPr>
          <a:lstStyle/>
          <a:p>
            <a:r>
              <a:rPr lang="en-US" sz="900" dirty="0" smtClean="0"/>
              <a:t>Image: whatknows.com</a:t>
            </a:r>
            <a:endParaRPr lang="en-US" sz="900" dirty="0"/>
          </a:p>
        </p:txBody>
      </p:sp>
    </p:spTree>
    <p:extLst>
      <p:ext uri="{BB962C8B-B14F-4D97-AF65-F5344CB8AC3E}">
        <p14:creationId xmlns:p14="http://schemas.microsoft.com/office/powerpoint/2010/main" val="3945902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Harassment</a:t>
            </a:r>
          </a:p>
          <a:p>
            <a:pPr lvl="1"/>
            <a:r>
              <a:rPr lang="en-US" sz="3200" dirty="0" smtClean="0"/>
              <a:t>Repeatedly sending offensive, rude, or insulting messages</a:t>
            </a:r>
            <a:endParaRPr lang="en-US" sz="3200" dirty="0"/>
          </a:p>
        </p:txBody>
      </p:sp>
      <p:sp>
        <p:nvSpPr>
          <p:cNvPr id="3" name="Title 2"/>
          <p:cNvSpPr>
            <a:spLocks noGrp="1"/>
          </p:cNvSpPr>
          <p:nvPr>
            <p:ph type="title"/>
          </p:nvPr>
        </p:nvSpPr>
        <p:spPr/>
        <p:txBody>
          <a:bodyPr/>
          <a:lstStyle/>
          <a:p>
            <a:r>
              <a:rPr lang="en-US" dirty="0"/>
              <a:t>Types of </a:t>
            </a:r>
            <a:r>
              <a:rPr lang="en-US" dirty="0" smtClean="0"/>
              <a:t>cyberbullying</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886200"/>
            <a:ext cx="3670300"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5946775"/>
            <a:ext cx="2743200"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823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Denigration</a:t>
            </a:r>
          </a:p>
          <a:p>
            <a:pPr lvl="1"/>
            <a:r>
              <a:rPr lang="en-US" sz="3200" dirty="0" smtClean="0"/>
              <a:t>“dissing” someone online</a:t>
            </a:r>
          </a:p>
          <a:p>
            <a:pPr lvl="1"/>
            <a:r>
              <a:rPr lang="en-US" sz="3200" dirty="0" smtClean="0"/>
              <a:t>Sending or posting cruel gossip, rumors, or pictures about a person to damage his or her relationship or friendships</a:t>
            </a:r>
            <a:endParaRPr lang="en-US" sz="3200" dirty="0"/>
          </a:p>
        </p:txBody>
      </p:sp>
      <p:sp>
        <p:nvSpPr>
          <p:cNvPr id="3" name="Title 2"/>
          <p:cNvSpPr>
            <a:spLocks noGrp="1"/>
          </p:cNvSpPr>
          <p:nvPr>
            <p:ph type="title"/>
          </p:nvPr>
        </p:nvSpPr>
        <p:spPr/>
        <p:txBody>
          <a:bodyPr/>
          <a:lstStyle/>
          <a:p>
            <a:r>
              <a:rPr lang="en-US" dirty="0"/>
              <a:t>Types of </a:t>
            </a:r>
            <a:r>
              <a:rPr lang="en-US" dirty="0" smtClean="0"/>
              <a:t>cyberbullying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4648200"/>
            <a:ext cx="2619375" cy="1743075"/>
          </a:xfrm>
          <a:prstGeom prst="rect">
            <a:avLst/>
          </a:prstGeom>
        </p:spPr>
      </p:pic>
      <p:sp>
        <p:nvSpPr>
          <p:cNvPr id="5" name="TextBox 4"/>
          <p:cNvSpPr txBox="1"/>
          <p:nvPr/>
        </p:nvSpPr>
        <p:spPr>
          <a:xfrm>
            <a:off x="3962400" y="6361584"/>
            <a:ext cx="2057400" cy="230832"/>
          </a:xfrm>
          <a:prstGeom prst="rect">
            <a:avLst/>
          </a:prstGeom>
          <a:noFill/>
        </p:spPr>
        <p:txBody>
          <a:bodyPr wrap="square" rtlCol="0">
            <a:spAutoFit/>
          </a:bodyPr>
          <a:lstStyle/>
          <a:p>
            <a:r>
              <a:rPr lang="en-US" sz="900" dirty="0" smtClean="0"/>
              <a:t>Image: standard.co.uk</a:t>
            </a:r>
            <a:endParaRPr lang="en-US" sz="900" dirty="0"/>
          </a:p>
        </p:txBody>
      </p:sp>
    </p:spTree>
    <p:extLst>
      <p:ext uri="{BB962C8B-B14F-4D97-AF65-F5344CB8AC3E}">
        <p14:creationId xmlns:p14="http://schemas.microsoft.com/office/powerpoint/2010/main" val="192656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Impersonation</a:t>
            </a:r>
          </a:p>
          <a:p>
            <a:pPr lvl="1"/>
            <a:r>
              <a:rPr lang="en-US" sz="2800" dirty="0" smtClean="0"/>
              <a:t>Pretending to be someone else and sending or posting material online that makes a person look bad, gets that person in trouble or danger, or damages that person’s reputation or friendships</a:t>
            </a:r>
            <a:endParaRPr lang="en-US" sz="2800" dirty="0"/>
          </a:p>
        </p:txBody>
      </p:sp>
      <p:sp>
        <p:nvSpPr>
          <p:cNvPr id="3" name="Title 2"/>
          <p:cNvSpPr>
            <a:spLocks noGrp="1"/>
          </p:cNvSpPr>
          <p:nvPr>
            <p:ph type="title"/>
          </p:nvPr>
        </p:nvSpPr>
        <p:spPr/>
        <p:txBody>
          <a:bodyPr/>
          <a:lstStyle/>
          <a:p>
            <a:r>
              <a:rPr lang="en-US" dirty="0"/>
              <a:t>Types of </a:t>
            </a:r>
            <a:r>
              <a:rPr lang="en-US" dirty="0" smtClean="0"/>
              <a:t>cyberbullying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4747" y="4343400"/>
            <a:ext cx="1403476" cy="1752600"/>
          </a:xfrm>
          <a:prstGeom prst="rect">
            <a:avLst/>
          </a:prstGeom>
        </p:spPr>
      </p:pic>
      <p:sp>
        <p:nvSpPr>
          <p:cNvPr id="5" name="TextBox 4"/>
          <p:cNvSpPr txBox="1"/>
          <p:nvPr/>
        </p:nvSpPr>
        <p:spPr>
          <a:xfrm>
            <a:off x="4114800" y="6096000"/>
            <a:ext cx="1828800" cy="230832"/>
          </a:xfrm>
          <a:prstGeom prst="rect">
            <a:avLst/>
          </a:prstGeom>
          <a:noFill/>
        </p:spPr>
        <p:txBody>
          <a:bodyPr wrap="square" rtlCol="0">
            <a:spAutoFit/>
          </a:bodyPr>
          <a:lstStyle/>
          <a:p>
            <a:r>
              <a:rPr lang="en-US" sz="900" dirty="0" smtClean="0"/>
              <a:t>Image: sfgate.com</a:t>
            </a:r>
            <a:endParaRPr lang="en-US" sz="900" dirty="0"/>
          </a:p>
        </p:txBody>
      </p:sp>
    </p:spTree>
    <p:extLst>
      <p:ext uri="{BB962C8B-B14F-4D97-AF65-F5344CB8AC3E}">
        <p14:creationId xmlns:p14="http://schemas.microsoft.com/office/powerpoint/2010/main" val="2901275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Outing and Trickery</a:t>
            </a:r>
          </a:p>
          <a:p>
            <a:pPr lvl="1"/>
            <a:r>
              <a:rPr lang="en-US" sz="3200" dirty="0" smtClean="0"/>
              <a:t>Sharing someone’s secrets or embarrassing information online</a:t>
            </a:r>
          </a:p>
          <a:p>
            <a:pPr lvl="1"/>
            <a:r>
              <a:rPr lang="en-US" sz="3200" dirty="0" smtClean="0"/>
              <a:t>Tricking them into doing the same</a:t>
            </a:r>
            <a:endParaRPr lang="en-US" sz="3200" dirty="0"/>
          </a:p>
        </p:txBody>
      </p:sp>
      <p:sp>
        <p:nvSpPr>
          <p:cNvPr id="3" name="Title 2"/>
          <p:cNvSpPr>
            <a:spLocks noGrp="1"/>
          </p:cNvSpPr>
          <p:nvPr>
            <p:ph type="title"/>
          </p:nvPr>
        </p:nvSpPr>
        <p:spPr/>
        <p:txBody>
          <a:bodyPr/>
          <a:lstStyle/>
          <a:p>
            <a:r>
              <a:rPr lang="en-US" dirty="0"/>
              <a:t>Types of </a:t>
            </a:r>
            <a:r>
              <a:rPr lang="en-US" dirty="0" err="1" smtClean="0"/>
              <a:t>cyberbullYing</a:t>
            </a:r>
            <a:endParaRPr lang="en-US" dirty="0"/>
          </a:p>
        </p:txBody>
      </p:sp>
      <p:pic>
        <p:nvPicPr>
          <p:cNvPr id="9218" name="Picture 2" descr="C:\Users\mminchey\AppData\Local\Microsoft\Windows\Temporary Internet Files\Content.IE5\0UVL3IID\MC90044142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7250" y="4552950"/>
            <a:ext cx="1819275" cy="130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379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Exclusion</a:t>
            </a:r>
          </a:p>
          <a:p>
            <a:pPr lvl="1"/>
            <a:r>
              <a:rPr lang="en-US" sz="3200" dirty="0" smtClean="0"/>
              <a:t>Intentionally excluding someone from online groups or “buddy” lists</a:t>
            </a:r>
            <a:endParaRPr lang="en-US" sz="3200" dirty="0"/>
          </a:p>
        </p:txBody>
      </p:sp>
      <p:sp>
        <p:nvSpPr>
          <p:cNvPr id="3" name="Title 2"/>
          <p:cNvSpPr>
            <a:spLocks noGrp="1"/>
          </p:cNvSpPr>
          <p:nvPr>
            <p:ph type="title"/>
          </p:nvPr>
        </p:nvSpPr>
        <p:spPr/>
        <p:txBody>
          <a:bodyPr/>
          <a:lstStyle/>
          <a:p>
            <a:r>
              <a:rPr lang="en-US" dirty="0"/>
              <a:t>Types of </a:t>
            </a:r>
            <a:r>
              <a:rPr lang="en-US" dirty="0" smtClean="0"/>
              <a:t>cyberbullying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4712" y="3810000"/>
            <a:ext cx="2314575" cy="1971675"/>
          </a:xfrm>
          <a:prstGeom prst="rect">
            <a:avLst/>
          </a:prstGeom>
        </p:spPr>
      </p:pic>
      <p:sp>
        <p:nvSpPr>
          <p:cNvPr id="5" name="TextBox 4"/>
          <p:cNvSpPr txBox="1"/>
          <p:nvPr/>
        </p:nvSpPr>
        <p:spPr>
          <a:xfrm>
            <a:off x="3505200" y="5799212"/>
            <a:ext cx="2314575" cy="230832"/>
          </a:xfrm>
          <a:prstGeom prst="rect">
            <a:avLst/>
          </a:prstGeom>
          <a:noFill/>
        </p:spPr>
        <p:txBody>
          <a:bodyPr wrap="square" rtlCol="0">
            <a:spAutoFit/>
          </a:bodyPr>
          <a:lstStyle/>
          <a:p>
            <a:r>
              <a:rPr lang="en-US" sz="900" dirty="0" smtClean="0"/>
              <a:t>Image: successforkidswithearingloss.com</a:t>
            </a:r>
            <a:endParaRPr lang="en-US" sz="900" dirty="0"/>
          </a:p>
        </p:txBody>
      </p:sp>
    </p:spTree>
    <p:extLst>
      <p:ext uri="{BB962C8B-B14F-4D97-AF65-F5344CB8AC3E}">
        <p14:creationId xmlns:p14="http://schemas.microsoft.com/office/powerpoint/2010/main" val="4084923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4000" dirty="0" smtClean="0"/>
              <a:t>Teach students to become more involved and stand up for what is right</a:t>
            </a:r>
          </a:p>
          <a:p>
            <a:r>
              <a:rPr lang="en-US" sz="4000" dirty="0" smtClean="0"/>
              <a:t> Often, it is the bystander who reports cyberbullying</a:t>
            </a:r>
          </a:p>
          <a:p>
            <a:r>
              <a:rPr lang="en-US" sz="4000" dirty="0"/>
              <a:t>Problem </a:t>
            </a:r>
            <a:r>
              <a:rPr lang="en-US" sz="4000" dirty="0" smtClean="0"/>
              <a:t>Bystanders</a:t>
            </a:r>
          </a:p>
          <a:p>
            <a:pPr lvl="1"/>
            <a:r>
              <a:rPr lang="en-US" sz="3800" dirty="0" smtClean="0"/>
              <a:t>encourage </a:t>
            </a:r>
            <a:r>
              <a:rPr lang="en-US" sz="3800" dirty="0"/>
              <a:t>or support the bullying or do nothing to help</a:t>
            </a:r>
          </a:p>
          <a:p>
            <a:r>
              <a:rPr lang="en-US" sz="4000" dirty="0"/>
              <a:t>Solution </a:t>
            </a:r>
            <a:r>
              <a:rPr lang="en-US" sz="4000" dirty="0" smtClean="0"/>
              <a:t>Bystanders</a:t>
            </a:r>
          </a:p>
          <a:p>
            <a:pPr lvl="1"/>
            <a:r>
              <a:rPr lang="en-US" sz="3800" dirty="0" smtClean="0"/>
              <a:t>speak </a:t>
            </a:r>
            <a:r>
              <a:rPr lang="en-US" sz="3800" dirty="0"/>
              <a:t>up against bullying, provide support to victims, tell adults</a:t>
            </a:r>
          </a:p>
          <a:p>
            <a:endParaRPr lang="en-US" sz="4000" dirty="0"/>
          </a:p>
        </p:txBody>
      </p:sp>
      <p:sp>
        <p:nvSpPr>
          <p:cNvPr id="3" name="Title 2"/>
          <p:cNvSpPr>
            <a:spLocks noGrp="1"/>
          </p:cNvSpPr>
          <p:nvPr>
            <p:ph type="title"/>
          </p:nvPr>
        </p:nvSpPr>
        <p:spPr/>
        <p:txBody>
          <a:bodyPr/>
          <a:lstStyle/>
          <a:p>
            <a:r>
              <a:rPr lang="en-US" dirty="0" smtClean="0"/>
              <a:t>bystanders</a:t>
            </a:r>
            <a:endParaRPr lang="en-US" dirty="0"/>
          </a:p>
        </p:txBody>
      </p:sp>
    </p:spTree>
    <p:extLst>
      <p:ext uri="{BB962C8B-B14F-4D97-AF65-F5344CB8AC3E}">
        <p14:creationId xmlns:p14="http://schemas.microsoft.com/office/powerpoint/2010/main" val="2827223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Victims – </a:t>
            </a:r>
          </a:p>
          <a:p>
            <a:pPr lvl="1"/>
            <a:r>
              <a:rPr lang="en-US" dirty="0" smtClean="0"/>
              <a:t>Displays frustration or anger after computer use</a:t>
            </a:r>
          </a:p>
          <a:p>
            <a:pPr lvl="1"/>
            <a:r>
              <a:rPr lang="en-US" dirty="0" smtClean="0"/>
              <a:t>Avoids discussions about computer use</a:t>
            </a:r>
          </a:p>
          <a:p>
            <a:pPr lvl="1"/>
            <a:r>
              <a:rPr lang="en-US" dirty="0" smtClean="0"/>
              <a:t>Displays anxiety over instant messages or emails</a:t>
            </a:r>
          </a:p>
          <a:p>
            <a:pPr lvl="1"/>
            <a:r>
              <a:rPr lang="en-US" dirty="0" smtClean="0"/>
              <a:t>Change in mood or disposition</a:t>
            </a:r>
          </a:p>
          <a:p>
            <a:pPr lvl="1"/>
            <a:r>
              <a:rPr lang="en-US" dirty="0" smtClean="0"/>
              <a:t>Stops using computer</a:t>
            </a:r>
          </a:p>
          <a:p>
            <a:pPr lvl="1"/>
            <a:r>
              <a:rPr lang="en-US" dirty="0" smtClean="0"/>
              <a:t>Avoidance of friends, school, or other activities</a:t>
            </a:r>
          </a:p>
          <a:p>
            <a:pPr lvl="1"/>
            <a:endParaRPr lang="en-US" dirty="0" smtClean="0"/>
          </a:p>
          <a:p>
            <a:r>
              <a:rPr lang="en-US" dirty="0" smtClean="0"/>
              <a:t>Instigators – </a:t>
            </a:r>
          </a:p>
          <a:p>
            <a:pPr lvl="1"/>
            <a:r>
              <a:rPr lang="en-US" dirty="0" smtClean="0"/>
              <a:t>Avoids discussions about computer use</a:t>
            </a:r>
          </a:p>
          <a:p>
            <a:pPr lvl="1"/>
            <a:r>
              <a:rPr lang="en-US" dirty="0" smtClean="0"/>
              <a:t>Unusual agitation when unable to use computer</a:t>
            </a:r>
          </a:p>
          <a:p>
            <a:pPr lvl="1"/>
            <a:r>
              <a:rPr lang="en-US" dirty="0" smtClean="0"/>
              <a:t>Excessive computer use</a:t>
            </a:r>
          </a:p>
          <a:p>
            <a:pPr lvl="1"/>
            <a:r>
              <a:rPr lang="en-US" dirty="0" smtClean="0"/>
              <a:t>Use of multiple accounts that may not be their own</a:t>
            </a:r>
          </a:p>
          <a:p>
            <a:pPr lvl="1"/>
            <a:r>
              <a:rPr lang="en-US" dirty="0" smtClean="0"/>
              <a:t>Closes programs or does not allow you to view the computer screen</a:t>
            </a:r>
          </a:p>
        </p:txBody>
      </p:sp>
      <p:sp>
        <p:nvSpPr>
          <p:cNvPr id="3" name="Title 2"/>
          <p:cNvSpPr>
            <a:spLocks noGrp="1"/>
          </p:cNvSpPr>
          <p:nvPr>
            <p:ph type="title"/>
          </p:nvPr>
        </p:nvSpPr>
        <p:spPr/>
        <p:txBody>
          <a:bodyPr/>
          <a:lstStyle/>
          <a:p>
            <a:r>
              <a:rPr lang="en-US" dirty="0" smtClean="0"/>
              <a:t>Signs of cyberbullying</a:t>
            </a:r>
            <a:endParaRPr lang="en-US" dirty="0"/>
          </a:p>
        </p:txBody>
      </p:sp>
    </p:spTree>
    <p:extLst>
      <p:ext uri="{BB962C8B-B14F-4D97-AF65-F5344CB8AC3E}">
        <p14:creationId xmlns:p14="http://schemas.microsoft.com/office/powerpoint/2010/main" val="1518699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Fine line between “freedom of speech” and balancing school safety.  </a:t>
            </a:r>
          </a:p>
          <a:p>
            <a:r>
              <a:rPr lang="en-US" dirty="0" smtClean="0"/>
              <a:t>States are in the process of defining new laws to handle online crimes</a:t>
            </a:r>
          </a:p>
          <a:p>
            <a:r>
              <a:rPr lang="en-US" i="1" dirty="0" smtClean="0"/>
              <a:t>Morse</a:t>
            </a:r>
            <a:r>
              <a:rPr lang="en-US" dirty="0" smtClean="0"/>
              <a:t> decision – schools can reach out into situations outside of school for student safety</a:t>
            </a:r>
          </a:p>
          <a:p>
            <a:r>
              <a:rPr lang="en-US" dirty="0" smtClean="0"/>
              <a:t>School officials can be held liable for being deliberately indifferent to harassment of which they have actual knowledge that is so severe that it deprives the victims of access to an education</a:t>
            </a:r>
          </a:p>
          <a:p>
            <a:r>
              <a:rPr lang="en-US" dirty="0" smtClean="0"/>
              <a:t>Parents are financially liable for the actions of/harm caused by their minor children</a:t>
            </a:r>
            <a:endParaRPr lang="en-US" dirty="0"/>
          </a:p>
        </p:txBody>
      </p:sp>
      <p:sp>
        <p:nvSpPr>
          <p:cNvPr id="3" name="Title 2"/>
          <p:cNvSpPr>
            <a:spLocks noGrp="1"/>
          </p:cNvSpPr>
          <p:nvPr>
            <p:ph type="title"/>
          </p:nvPr>
        </p:nvSpPr>
        <p:spPr/>
        <p:txBody>
          <a:bodyPr/>
          <a:lstStyle/>
          <a:p>
            <a:r>
              <a:rPr lang="en-US" dirty="0" smtClean="0"/>
              <a:t>Legal issues</a:t>
            </a:r>
            <a:endParaRPr lang="en-US" dirty="0"/>
          </a:p>
        </p:txBody>
      </p:sp>
    </p:spTree>
    <p:extLst>
      <p:ext uri="{BB962C8B-B14F-4D97-AF65-F5344CB8AC3E}">
        <p14:creationId xmlns:p14="http://schemas.microsoft.com/office/powerpoint/2010/main" val="4043087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DO NOT turn incidents back to the families</a:t>
            </a:r>
          </a:p>
          <a:p>
            <a:r>
              <a:rPr lang="en-US" sz="2800" dirty="0" smtClean="0"/>
              <a:t>DO NOT react with zero-tolerance policies</a:t>
            </a:r>
            <a:endParaRPr lang="en-US" sz="2800" dirty="0"/>
          </a:p>
          <a:p>
            <a:r>
              <a:rPr lang="en-US" sz="2800" dirty="0" smtClean="0"/>
              <a:t>Each situation must be examined individually and assessed carefully</a:t>
            </a:r>
          </a:p>
          <a:p>
            <a:pPr lvl="1"/>
            <a:r>
              <a:rPr lang="en-US" sz="2400" dirty="0" smtClean="0"/>
              <a:t>Is the “victim” really the instigator or vice versa?</a:t>
            </a:r>
          </a:p>
          <a:p>
            <a:pPr lvl="1"/>
            <a:r>
              <a:rPr lang="en-US" sz="2400" dirty="0" smtClean="0"/>
              <a:t>Was it cyclical?</a:t>
            </a:r>
          </a:p>
        </p:txBody>
      </p:sp>
      <p:sp>
        <p:nvSpPr>
          <p:cNvPr id="3" name="Title 2"/>
          <p:cNvSpPr>
            <a:spLocks noGrp="1"/>
          </p:cNvSpPr>
          <p:nvPr>
            <p:ph type="title"/>
          </p:nvPr>
        </p:nvSpPr>
        <p:spPr/>
        <p:txBody>
          <a:bodyPr/>
          <a:lstStyle/>
          <a:p>
            <a:r>
              <a:rPr lang="en-US" dirty="0" smtClean="0"/>
              <a:t>How to respond</a:t>
            </a:r>
            <a:endParaRPr lang="en-US" dirty="0"/>
          </a:p>
        </p:txBody>
      </p:sp>
    </p:spTree>
    <p:extLst>
      <p:ext uri="{BB962C8B-B14F-4D97-AF65-F5344CB8AC3E}">
        <p14:creationId xmlns:p14="http://schemas.microsoft.com/office/powerpoint/2010/main" val="393005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Instantaneous communication</a:t>
            </a:r>
          </a:p>
          <a:p>
            <a:r>
              <a:rPr lang="en-US" sz="2800" dirty="0" smtClean="0"/>
              <a:t>Search for information quickly and easily</a:t>
            </a:r>
          </a:p>
          <a:p>
            <a:r>
              <a:rPr lang="en-US" sz="2800" dirty="0" smtClean="0"/>
              <a:t>Everyone has a voice</a:t>
            </a:r>
          </a:p>
          <a:p>
            <a:r>
              <a:rPr lang="en-US" sz="2800" dirty="0" smtClean="0"/>
              <a:t>Socialization – especially for those who find face-to-face communication difficult</a:t>
            </a:r>
          </a:p>
          <a:p>
            <a:r>
              <a:rPr lang="en-US" sz="2800" dirty="0" smtClean="0"/>
              <a:t>Children can stay in touch with parents</a:t>
            </a:r>
          </a:p>
          <a:p>
            <a:r>
              <a:rPr lang="en-US" sz="2800" dirty="0" smtClean="0"/>
              <a:t>Fosters connections between people</a:t>
            </a:r>
            <a:endParaRPr lang="en-US" sz="2800" dirty="0"/>
          </a:p>
        </p:txBody>
      </p:sp>
      <p:sp>
        <p:nvSpPr>
          <p:cNvPr id="3" name="Title 2"/>
          <p:cNvSpPr>
            <a:spLocks noGrp="1"/>
          </p:cNvSpPr>
          <p:nvPr>
            <p:ph type="title"/>
          </p:nvPr>
        </p:nvSpPr>
        <p:spPr/>
        <p:txBody>
          <a:bodyPr/>
          <a:lstStyle/>
          <a:p>
            <a:r>
              <a:rPr lang="en-US" dirty="0" smtClean="0"/>
              <a:t>Positive uses for technology</a:t>
            </a:r>
            <a:endParaRPr lang="en-US" dirty="0"/>
          </a:p>
        </p:txBody>
      </p:sp>
    </p:spTree>
    <p:extLst>
      <p:ext uri="{BB962C8B-B14F-4D97-AF65-F5344CB8AC3E}">
        <p14:creationId xmlns:p14="http://schemas.microsoft.com/office/powerpoint/2010/main" val="3824306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Situations must be therapeutically addressed  </a:t>
            </a:r>
          </a:p>
          <a:p>
            <a:r>
              <a:rPr lang="en-US" sz="2400" dirty="0"/>
              <a:t>The one “caught” is frequently disciplined severely while the others remain untouched</a:t>
            </a:r>
          </a:p>
          <a:p>
            <a:r>
              <a:rPr lang="en-US" sz="2400" dirty="0"/>
              <a:t>The behavior is deemed wrong, but the needs behind the behavior are not addressed – dooming them to repeat</a:t>
            </a:r>
          </a:p>
          <a:p>
            <a:r>
              <a:rPr lang="en-US" sz="2400" dirty="0"/>
              <a:t>Cyberbullies were frequently once victims of bullying, and that must be worked through to stop the cycle</a:t>
            </a:r>
          </a:p>
          <a:p>
            <a:r>
              <a:rPr lang="en-US" sz="2400" dirty="0"/>
              <a:t>CYBER BULLIES NEED HELP, NOT BANISHMENT</a:t>
            </a:r>
          </a:p>
          <a:p>
            <a:endParaRPr lang="en-US" dirty="0"/>
          </a:p>
        </p:txBody>
      </p:sp>
      <p:sp>
        <p:nvSpPr>
          <p:cNvPr id="3" name="Title 2"/>
          <p:cNvSpPr>
            <a:spLocks noGrp="1"/>
          </p:cNvSpPr>
          <p:nvPr>
            <p:ph type="title"/>
          </p:nvPr>
        </p:nvSpPr>
        <p:spPr/>
        <p:txBody>
          <a:bodyPr/>
          <a:lstStyle/>
          <a:p>
            <a:r>
              <a:rPr lang="en-US" dirty="0" smtClean="0"/>
              <a:t>How to respond</a:t>
            </a:r>
            <a:endParaRPr lang="en-US" dirty="0"/>
          </a:p>
        </p:txBody>
      </p:sp>
    </p:spTree>
    <p:extLst>
      <p:ext uri="{BB962C8B-B14F-4D97-AF65-F5344CB8AC3E}">
        <p14:creationId xmlns:p14="http://schemas.microsoft.com/office/powerpoint/2010/main" val="2282283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Families and schools must work together to identify, resolve, and prevent cyberbullying.  This requires acknowledgment of responsibility from all parties and a cooperative approach.  </a:t>
            </a:r>
          </a:p>
          <a:p>
            <a:r>
              <a:rPr lang="en-US" sz="2800" dirty="0" smtClean="0"/>
              <a:t>The key is education for all.</a:t>
            </a:r>
          </a:p>
        </p:txBody>
      </p:sp>
      <p:sp>
        <p:nvSpPr>
          <p:cNvPr id="3" name="Title 2"/>
          <p:cNvSpPr>
            <a:spLocks noGrp="1"/>
          </p:cNvSpPr>
          <p:nvPr>
            <p:ph type="title"/>
          </p:nvPr>
        </p:nvSpPr>
        <p:spPr/>
        <p:txBody>
          <a:bodyPr/>
          <a:lstStyle/>
          <a:p>
            <a:r>
              <a:rPr lang="en-US" dirty="0" smtClean="0"/>
              <a:t>TEAM approach </a:t>
            </a:r>
            <a:endParaRPr lang="en-US" dirty="0"/>
          </a:p>
        </p:txBody>
      </p:sp>
    </p:spTree>
    <p:extLst>
      <p:ext uri="{BB962C8B-B14F-4D97-AF65-F5344CB8AC3E}">
        <p14:creationId xmlns:p14="http://schemas.microsoft.com/office/powerpoint/2010/main" val="1299976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a:t>
            </a:r>
            <a:r>
              <a:rPr lang="en-US" dirty="0" smtClean="0"/>
              <a:t>nvolve </a:t>
            </a:r>
            <a:r>
              <a:rPr lang="en-US" dirty="0"/>
              <a:t>an attorney attuned to cyberbullying for creation of policy</a:t>
            </a:r>
          </a:p>
          <a:p>
            <a:r>
              <a:rPr lang="en-US" dirty="0"/>
              <a:t>Add cyberbullying to current bullying policy</a:t>
            </a:r>
          </a:p>
          <a:p>
            <a:r>
              <a:rPr lang="en-US" dirty="0"/>
              <a:t>Add cyberbullying to the Acceptable Use Policy regarding the proper use of school computers</a:t>
            </a:r>
          </a:p>
          <a:p>
            <a:r>
              <a:rPr lang="en-US" dirty="0"/>
              <a:t>Remember that if it appears to have been initiated off school property, the roots could be school </a:t>
            </a:r>
            <a:r>
              <a:rPr lang="en-US" dirty="0" smtClean="0"/>
              <a:t>based</a:t>
            </a:r>
            <a:endParaRPr lang="en-US" dirty="0"/>
          </a:p>
          <a:p>
            <a:r>
              <a:rPr lang="en-US" dirty="0"/>
              <a:t>Educate parents</a:t>
            </a:r>
          </a:p>
          <a:p>
            <a:r>
              <a:rPr lang="en-US" dirty="0"/>
              <a:t>React individually to each incident and look to support all parties </a:t>
            </a:r>
            <a:r>
              <a:rPr lang="en-US" dirty="0" smtClean="0"/>
              <a:t>concerned</a:t>
            </a:r>
          </a:p>
          <a:p>
            <a:r>
              <a:rPr lang="en-US" dirty="0" smtClean="0"/>
              <a:t>Measure the level of cyberbullying in school, when it is occurring, and through what means</a:t>
            </a:r>
          </a:p>
          <a:p>
            <a:r>
              <a:rPr lang="en-US" dirty="0" smtClean="0"/>
              <a:t>Educate staff on cyberbullying</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Schools’ responsibilities</a:t>
            </a:r>
            <a:endParaRPr lang="en-US" dirty="0"/>
          </a:p>
        </p:txBody>
      </p:sp>
    </p:spTree>
    <p:extLst>
      <p:ext uri="{BB962C8B-B14F-4D97-AF65-F5344CB8AC3E}">
        <p14:creationId xmlns:p14="http://schemas.microsoft.com/office/powerpoint/2010/main" val="3087670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Introduce children to internet safety at home</a:t>
            </a:r>
          </a:p>
          <a:p>
            <a:r>
              <a:rPr lang="en-US" dirty="0" smtClean="0"/>
              <a:t>Educate themselves on changes in technology</a:t>
            </a:r>
          </a:p>
          <a:p>
            <a:r>
              <a:rPr lang="en-US" dirty="0" smtClean="0"/>
              <a:t>Foster communication and trust with children</a:t>
            </a:r>
          </a:p>
          <a:p>
            <a:r>
              <a:rPr lang="en-US" dirty="0" smtClean="0"/>
              <a:t>Communicate the responsibilities and dangers that go along with the privilege of using the computer, as well as consequences for misuse</a:t>
            </a:r>
          </a:p>
          <a:p>
            <a:r>
              <a:rPr lang="en-US" dirty="0" smtClean="0"/>
              <a:t>Monitor children’s use of the computer, smart phones, and devices</a:t>
            </a:r>
          </a:p>
          <a:p>
            <a:r>
              <a:rPr lang="en-US" dirty="0" smtClean="0"/>
              <a:t>Keep the computer in an open family area</a:t>
            </a:r>
          </a:p>
          <a:p>
            <a:r>
              <a:rPr lang="en-US" dirty="0" smtClean="0"/>
              <a:t>Limit computer, phone, and other device time</a:t>
            </a:r>
          </a:p>
          <a:p>
            <a:pPr lvl="0">
              <a:buClr>
                <a:srgbClr val="C66951"/>
              </a:buClr>
            </a:pPr>
            <a:r>
              <a:rPr lang="en-US" dirty="0" smtClean="0">
                <a:solidFill>
                  <a:srgbClr val="534949"/>
                </a:solidFill>
              </a:rPr>
              <a:t>Work with the school as a partner to solve problems</a:t>
            </a:r>
            <a:endParaRPr lang="en-US" dirty="0" smtClean="0"/>
          </a:p>
          <a:p>
            <a:r>
              <a:rPr lang="en-US" dirty="0" smtClean="0"/>
              <a:t>Mediate between children and the school when necessary</a:t>
            </a:r>
            <a:endParaRPr lang="en-US" dirty="0"/>
          </a:p>
        </p:txBody>
      </p:sp>
      <p:sp>
        <p:nvSpPr>
          <p:cNvPr id="3" name="Title 2"/>
          <p:cNvSpPr>
            <a:spLocks noGrp="1"/>
          </p:cNvSpPr>
          <p:nvPr>
            <p:ph type="title"/>
          </p:nvPr>
        </p:nvSpPr>
        <p:spPr/>
        <p:txBody>
          <a:bodyPr/>
          <a:lstStyle/>
          <a:p>
            <a:r>
              <a:rPr lang="en-US" dirty="0" smtClean="0"/>
              <a:t>Parents’ Responsibilities</a:t>
            </a:r>
            <a:endParaRPr lang="en-US" dirty="0"/>
          </a:p>
        </p:txBody>
      </p:sp>
    </p:spTree>
    <p:extLst>
      <p:ext uri="{BB962C8B-B14F-4D97-AF65-F5344CB8AC3E}">
        <p14:creationId xmlns:p14="http://schemas.microsoft.com/office/powerpoint/2010/main" val="3222287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Understand that the use of technology is a privilege that comes with associated responsibility</a:t>
            </a:r>
          </a:p>
          <a:p>
            <a:r>
              <a:rPr lang="en-US" sz="2400" dirty="0" smtClean="0"/>
              <a:t>Be cautious about sharing personal information or visiting questionable websites</a:t>
            </a:r>
          </a:p>
          <a:p>
            <a:r>
              <a:rPr lang="en-US" sz="2400" dirty="0" smtClean="0"/>
              <a:t>Understand that words do hurt, even if you cannot see the recipient's response</a:t>
            </a:r>
          </a:p>
          <a:p>
            <a:r>
              <a:rPr lang="en-US" sz="2400" dirty="0" smtClean="0"/>
              <a:t>Develop empathy for peers</a:t>
            </a:r>
            <a:endParaRPr lang="en-US" sz="2400" dirty="0"/>
          </a:p>
        </p:txBody>
      </p:sp>
      <p:sp>
        <p:nvSpPr>
          <p:cNvPr id="3" name="Title 2"/>
          <p:cNvSpPr>
            <a:spLocks noGrp="1"/>
          </p:cNvSpPr>
          <p:nvPr>
            <p:ph type="title"/>
          </p:nvPr>
        </p:nvSpPr>
        <p:spPr/>
        <p:txBody>
          <a:bodyPr/>
          <a:lstStyle/>
          <a:p>
            <a:r>
              <a:rPr lang="en-US" dirty="0" smtClean="0"/>
              <a:t>Youth responsibility</a:t>
            </a:r>
            <a:endParaRPr lang="en-US" dirty="0"/>
          </a:p>
        </p:txBody>
      </p:sp>
    </p:spTree>
    <p:extLst>
      <p:ext uri="{BB962C8B-B14F-4D97-AF65-F5344CB8AC3E}">
        <p14:creationId xmlns:p14="http://schemas.microsoft.com/office/powerpoint/2010/main" val="795021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Fill out an incident report and a cyberbullying student assessment form</a:t>
            </a:r>
          </a:p>
          <a:p>
            <a:r>
              <a:rPr lang="en-US" dirty="0" smtClean="0"/>
              <a:t>Do not rush to judgment - often the party reporting the incident or saving documentation is deemed the victim when it is often a circular event</a:t>
            </a:r>
          </a:p>
          <a:p>
            <a:r>
              <a:rPr lang="en-US" dirty="0" smtClean="0"/>
              <a:t>Collect as much data as possible</a:t>
            </a:r>
          </a:p>
          <a:p>
            <a:r>
              <a:rPr lang="en-US" dirty="0" smtClean="0"/>
              <a:t>Determine any potential threat or harm</a:t>
            </a:r>
          </a:p>
          <a:p>
            <a:pPr lvl="1"/>
            <a:r>
              <a:rPr lang="en-US" dirty="0" smtClean="0"/>
              <a:t>Suicide</a:t>
            </a:r>
          </a:p>
          <a:p>
            <a:pPr lvl="1"/>
            <a:r>
              <a:rPr lang="en-US" dirty="0"/>
              <a:t>H</a:t>
            </a:r>
            <a:r>
              <a:rPr lang="en-US" dirty="0" smtClean="0"/>
              <a:t>omicide</a:t>
            </a:r>
          </a:p>
          <a:p>
            <a:r>
              <a:rPr lang="en-US" dirty="0" smtClean="0"/>
              <a:t>Impersonation must be considered, but not accepted at face value</a:t>
            </a:r>
            <a:endParaRPr lang="en-US" dirty="0"/>
          </a:p>
        </p:txBody>
      </p:sp>
      <p:sp>
        <p:nvSpPr>
          <p:cNvPr id="3" name="Title 2"/>
          <p:cNvSpPr>
            <a:spLocks noGrp="1"/>
          </p:cNvSpPr>
          <p:nvPr>
            <p:ph type="title"/>
          </p:nvPr>
        </p:nvSpPr>
        <p:spPr/>
        <p:txBody>
          <a:bodyPr/>
          <a:lstStyle/>
          <a:p>
            <a:r>
              <a:rPr lang="en-US" dirty="0" smtClean="0"/>
              <a:t>Assessing an allegation</a:t>
            </a:r>
            <a:endParaRPr lang="en-US" dirty="0"/>
          </a:p>
        </p:txBody>
      </p:sp>
    </p:spTree>
    <p:extLst>
      <p:ext uri="{BB962C8B-B14F-4D97-AF65-F5344CB8AC3E}">
        <p14:creationId xmlns:p14="http://schemas.microsoft.com/office/powerpoint/2010/main" val="27387979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Zero tolerance</a:t>
            </a:r>
          </a:p>
          <a:p>
            <a:r>
              <a:rPr lang="en-US" dirty="0"/>
              <a:t>Three strikes and you’re out</a:t>
            </a:r>
          </a:p>
          <a:p>
            <a:r>
              <a:rPr lang="en-US" dirty="0"/>
              <a:t>Anger </a:t>
            </a:r>
            <a:r>
              <a:rPr lang="en-US" dirty="0" smtClean="0"/>
              <a:t>management in isolation</a:t>
            </a:r>
            <a:endParaRPr lang="en-US" dirty="0"/>
          </a:p>
          <a:p>
            <a:r>
              <a:rPr lang="en-US" dirty="0"/>
              <a:t>Skill </a:t>
            </a:r>
            <a:r>
              <a:rPr lang="en-US" dirty="0" smtClean="0"/>
              <a:t>building in isolation</a:t>
            </a:r>
            <a:endParaRPr lang="en-US" dirty="0"/>
          </a:p>
          <a:p>
            <a:r>
              <a:rPr lang="en-US" dirty="0"/>
              <a:t>Self esteem building</a:t>
            </a:r>
          </a:p>
          <a:p>
            <a:pPr marL="45720" indent="0">
              <a:buNone/>
            </a:pPr>
            <a:endParaRPr lang="en-US" dirty="0" smtClean="0"/>
          </a:p>
          <a:p>
            <a:r>
              <a:rPr lang="en-US" dirty="0" smtClean="0"/>
              <a:t>Why?</a:t>
            </a:r>
          </a:p>
          <a:p>
            <a:pPr lvl="1"/>
            <a:r>
              <a:rPr lang="en-US" dirty="0" smtClean="0"/>
              <a:t>Unwillingness to report</a:t>
            </a:r>
          </a:p>
          <a:p>
            <a:pPr lvl="1"/>
            <a:r>
              <a:rPr lang="en-US" dirty="0" smtClean="0"/>
              <a:t>Self esteem is often not the problem</a:t>
            </a:r>
          </a:p>
          <a:p>
            <a:pPr lvl="1"/>
            <a:r>
              <a:rPr lang="en-US" dirty="0" smtClean="0"/>
              <a:t>Acquisition of more negative behaviors and feelings</a:t>
            </a:r>
            <a:endParaRPr lang="en-US" dirty="0"/>
          </a:p>
        </p:txBody>
      </p:sp>
      <p:sp>
        <p:nvSpPr>
          <p:cNvPr id="3" name="Title 2"/>
          <p:cNvSpPr>
            <a:spLocks noGrp="1"/>
          </p:cNvSpPr>
          <p:nvPr>
            <p:ph type="title"/>
          </p:nvPr>
        </p:nvSpPr>
        <p:spPr/>
        <p:txBody>
          <a:bodyPr/>
          <a:lstStyle/>
          <a:p>
            <a:r>
              <a:rPr lang="en-US" dirty="0" smtClean="0"/>
              <a:t>What’s not effective</a:t>
            </a:r>
            <a:endParaRPr lang="en-US" dirty="0"/>
          </a:p>
        </p:txBody>
      </p:sp>
    </p:spTree>
    <p:extLst>
      <p:ext uri="{BB962C8B-B14F-4D97-AF65-F5344CB8AC3E}">
        <p14:creationId xmlns:p14="http://schemas.microsoft.com/office/powerpoint/2010/main" val="1375384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Address the school and the community</a:t>
            </a:r>
          </a:p>
          <a:p>
            <a:r>
              <a:rPr lang="en-US" dirty="0" smtClean="0"/>
              <a:t>Interventions must occur at the parent/community, school, classroom, and individual levels</a:t>
            </a:r>
          </a:p>
          <a:p>
            <a:r>
              <a:rPr lang="en-US" dirty="0" smtClean="0"/>
              <a:t>It takes a village</a:t>
            </a:r>
          </a:p>
          <a:p>
            <a:r>
              <a:rPr lang="en-US" dirty="0" smtClean="0"/>
              <a:t>Character education – creating a caring school environment</a:t>
            </a:r>
          </a:p>
          <a:p>
            <a:r>
              <a:rPr lang="en-US" dirty="0" smtClean="0"/>
              <a:t>Move beyond isolated disciplinary responses which are often determined beforehand with no thought to the individual situation with </a:t>
            </a:r>
            <a:r>
              <a:rPr lang="en-US" b="1" i="1" dirty="0" smtClean="0"/>
              <a:t>no comprehensive assessment</a:t>
            </a:r>
          </a:p>
          <a:p>
            <a:endParaRPr lang="en-US" dirty="0"/>
          </a:p>
        </p:txBody>
      </p:sp>
      <p:sp>
        <p:nvSpPr>
          <p:cNvPr id="3" name="Title 2"/>
          <p:cNvSpPr>
            <a:spLocks noGrp="1"/>
          </p:cNvSpPr>
          <p:nvPr>
            <p:ph type="title"/>
          </p:nvPr>
        </p:nvSpPr>
        <p:spPr/>
        <p:txBody>
          <a:bodyPr/>
          <a:lstStyle/>
          <a:p>
            <a:r>
              <a:rPr lang="en-US" dirty="0" smtClean="0"/>
              <a:t>Holistic approach</a:t>
            </a:r>
            <a:endParaRPr lang="en-US" dirty="0"/>
          </a:p>
        </p:txBody>
      </p:sp>
    </p:spTree>
    <p:extLst>
      <p:ext uri="{BB962C8B-B14F-4D97-AF65-F5344CB8AC3E}">
        <p14:creationId xmlns:p14="http://schemas.microsoft.com/office/powerpoint/2010/main" val="3360535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Psychological, Educational, and Social Response</a:t>
            </a:r>
          </a:p>
          <a:p>
            <a:pPr lvl="1"/>
            <a:r>
              <a:rPr lang="en-US" sz="2400" dirty="0"/>
              <a:t>D</a:t>
            </a:r>
            <a:r>
              <a:rPr lang="en-US" sz="2400" dirty="0" smtClean="0"/>
              <a:t>irected to meet the needs of </a:t>
            </a:r>
            <a:r>
              <a:rPr lang="en-US" sz="2400" i="1" dirty="0" smtClean="0"/>
              <a:t>all the parties </a:t>
            </a:r>
            <a:r>
              <a:rPr lang="en-US" sz="2400" dirty="0" smtClean="0"/>
              <a:t>affected by cyberbullying</a:t>
            </a:r>
          </a:p>
          <a:p>
            <a:r>
              <a:rPr lang="en-US" sz="2800" dirty="0" smtClean="0"/>
              <a:t>Two main components</a:t>
            </a:r>
          </a:p>
          <a:p>
            <a:pPr lvl="1"/>
            <a:r>
              <a:rPr lang="en-US" sz="2400" dirty="0" smtClean="0"/>
              <a:t>Assessment</a:t>
            </a:r>
          </a:p>
          <a:p>
            <a:pPr lvl="1"/>
            <a:r>
              <a:rPr lang="en-US" sz="2400" dirty="0"/>
              <a:t>T</a:t>
            </a:r>
            <a:r>
              <a:rPr lang="en-US" sz="2400" dirty="0" smtClean="0"/>
              <a:t>herapeutic response</a:t>
            </a:r>
          </a:p>
          <a:p>
            <a:r>
              <a:rPr lang="en-US" sz="2800" dirty="0" smtClean="0"/>
              <a:t>Proactive rather than reactive</a:t>
            </a:r>
          </a:p>
          <a:p>
            <a:endParaRPr lang="en-US" dirty="0"/>
          </a:p>
        </p:txBody>
      </p:sp>
      <p:sp>
        <p:nvSpPr>
          <p:cNvPr id="3" name="Title 2"/>
          <p:cNvSpPr>
            <a:spLocks noGrp="1"/>
          </p:cNvSpPr>
          <p:nvPr>
            <p:ph type="title"/>
          </p:nvPr>
        </p:nvSpPr>
        <p:spPr/>
        <p:txBody>
          <a:bodyPr/>
          <a:lstStyle/>
          <a:p>
            <a:r>
              <a:rPr lang="en-US" dirty="0" smtClean="0"/>
              <a:t>PEAS program</a:t>
            </a:r>
            <a:endParaRPr lang="en-US" dirty="0"/>
          </a:p>
        </p:txBody>
      </p:sp>
    </p:spTree>
    <p:extLst>
      <p:ext uri="{BB962C8B-B14F-4D97-AF65-F5344CB8AC3E}">
        <p14:creationId xmlns:p14="http://schemas.microsoft.com/office/powerpoint/2010/main" val="688714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The school counselor is needed to:</a:t>
            </a:r>
          </a:p>
          <a:p>
            <a:pPr marL="45720" indent="0">
              <a:buNone/>
            </a:pPr>
            <a:r>
              <a:rPr lang="en-US" dirty="0" smtClean="0"/>
              <a:t> </a:t>
            </a:r>
          </a:p>
          <a:p>
            <a:r>
              <a:rPr lang="en-US" dirty="0" smtClean="0"/>
              <a:t>Follow up on the assessment of the cyberbully</a:t>
            </a:r>
          </a:p>
          <a:p>
            <a:r>
              <a:rPr lang="en-US" dirty="0" smtClean="0"/>
              <a:t>Provide therapeutic intervention to help address the issues of the cyberbully</a:t>
            </a:r>
          </a:p>
          <a:p>
            <a:pPr lvl="1"/>
            <a:r>
              <a:rPr lang="en-US" dirty="0" smtClean="0"/>
              <a:t>address the need that the bullying satisfied</a:t>
            </a:r>
          </a:p>
          <a:p>
            <a:pPr lvl="1"/>
            <a:r>
              <a:rPr lang="en-US" dirty="0" smtClean="0"/>
              <a:t>work through emotional conflicts</a:t>
            </a:r>
          </a:p>
          <a:p>
            <a:pPr lvl="1"/>
            <a:r>
              <a:rPr lang="en-US" dirty="0" smtClean="0"/>
              <a:t>development positive thought and behavioral patterns</a:t>
            </a:r>
          </a:p>
          <a:p>
            <a:r>
              <a:rPr lang="en-US" dirty="0" smtClean="0"/>
              <a:t>Offer a forum of mediation between the bully and victim</a:t>
            </a:r>
          </a:p>
          <a:p>
            <a:r>
              <a:rPr lang="en-US" dirty="0" smtClean="0"/>
              <a:t>Prevent future events through development of healthy, adaptive skills in a multitude of areas</a:t>
            </a:r>
          </a:p>
          <a:p>
            <a:endParaRPr lang="en-US" dirty="0"/>
          </a:p>
        </p:txBody>
      </p:sp>
      <p:sp>
        <p:nvSpPr>
          <p:cNvPr id="3" name="Title 2"/>
          <p:cNvSpPr>
            <a:spLocks noGrp="1"/>
          </p:cNvSpPr>
          <p:nvPr>
            <p:ph type="title"/>
          </p:nvPr>
        </p:nvSpPr>
        <p:spPr/>
        <p:txBody>
          <a:bodyPr/>
          <a:lstStyle/>
          <a:p>
            <a:r>
              <a:rPr lang="en-US" dirty="0" smtClean="0"/>
              <a:t>“P” - Psychological response</a:t>
            </a:r>
            <a:endParaRPr lang="en-US" dirty="0"/>
          </a:p>
        </p:txBody>
      </p:sp>
    </p:spTree>
    <p:extLst>
      <p:ext uri="{BB962C8B-B14F-4D97-AF65-F5344CB8AC3E}">
        <p14:creationId xmlns:p14="http://schemas.microsoft.com/office/powerpoint/2010/main" val="1431001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PERMANENCE</a:t>
            </a:r>
          </a:p>
          <a:p>
            <a:pPr lvl="1"/>
            <a:r>
              <a:rPr lang="en-US" sz="2400" dirty="0" smtClean="0"/>
              <a:t>Words </a:t>
            </a:r>
            <a:r>
              <a:rPr lang="en-US" sz="2400" dirty="0"/>
              <a:t>and images cannot be retrieved or taken </a:t>
            </a:r>
            <a:r>
              <a:rPr lang="en-US" sz="2400" dirty="0" smtClean="0"/>
              <a:t>back</a:t>
            </a:r>
          </a:p>
          <a:p>
            <a:pPr lvl="1"/>
            <a:r>
              <a:rPr lang="en-US" sz="2400" dirty="0"/>
              <a:t>Information becomes a permanent record to be shared, repeated, </a:t>
            </a:r>
            <a:r>
              <a:rPr lang="en-US" sz="2400" dirty="0" smtClean="0"/>
              <a:t>manipulated, </a:t>
            </a:r>
            <a:r>
              <a:rPr lang="en-US" sz="2400" dirty="0"/>
              <a:t>and </a:t>
            </a:r>
            <a:r>
              <a:rPr lang="en-US" sz="2400" dirty="0" smtClean="0"/>
              <a:t>possibly </a:t>
            </a:r>
            <a:r>
              <a:rPr lang="en-US" sz="2400" dirty="0"/>
              <a:t>used against </a:t>
            </a:r>
            <a:r>
              <a:rPr lang="en-US" sz="2400" dirty="0" smtClean="0"/>
              <a:t>you</a:t>
            </a:r>
          </a:p>
          <a:p>
            <a:pPr lvl="1"/>
            <a:r>
              <a:rPr lang="en-US" sz="2400" dirty="0"/>
              <a:t>O</a:t>
            </a:r>
            <a:r>
              <a:rPr lang="en-US" sz="2400" dirty="0" smtClean="0"/>
              <a:t>thers can </a:t>
            </a:r>
            <a:r>
              <a:rPr lang="en-US" sz="2400" dirty="0"/>
              <a:t>record, distribute, and even alter what you’ve </a:t>
            </a:r>
            <a:r>
              <a:rPr lang="en-US" sz="2400" dirty="0" smtClean="0"/>
              <a:t>said</a:t>
            </a:r>
            <a:r>
              <a:rPr lang="en-US" sz="2400" dirty="0"/>
              <a:t> </a:t>
            </a:r>
            <a:r>
              <a:rPr lang="en-US" sz="2400" dirty="0" smtClean="0"/>
              <a:t>or written</a:t>
            </a:r>
          </a:p>
          <a:p>
            <a:pPr lvl="1"/>
            <a:r>
              <a:rPr lang="en-US" sz="2400" dirty="0" smtClean="0"/>
              <a:t>Teach students - If </a:t>
            </a:r>
            <a:r>
              <a:rPr lang="en-US" sz="2400" dirty="0"/>
              <a:t>you wouldn’t say it to their face, don’t say it </a:t>
            </a:r>
            <a:r>
              <a:rPr lang="en-US" sz="2400" dirty="0" smtClean="0"/>
              <a:t>online.  Chances are, they will see it eventually!</a:t>
            </a:r>
          </a:p>
          <a:p>
            <a:pPr lvl="1"/>
            <a:endParaRPr lang="en-US" sz="2400" dirty="0"/>
          </a:p>
          <a:p>
            <a:endParaRPr lang="en-US" dirty="0"/>
          </a:p>
          <a:p>
            <a:endParaRPr lang="en-US" dirty="0"/>
          </a:p>
        </p:txBody>
      </p:sp>
      <p:sp>
        <p:nvSpPr>
          <p:cNvPr id="3" name="Title 2"/>
          <p:cNvSpPr>
            <a:spLocks noGrp="1"/>
          </p:cNvSpPr>
          <p:nvPr>
            <p:ph type="title"/>
          </p:nvPr>
        </p:nvSpPr>
        <p:spPr/>
        <p:txBody>
          <a:bodyPr/>
          <a:lstStyle/>
          <a:p>
            <a:r>
              <a:rPr lang="en-US" dirty="0" smtClean="0"/>
              <a:t>challenges</a:t>
            </a:r>
            <a:endParaRPr lang="en-US" dirty="0"/>
          </a:p>
        </p:txBody>
      </p:sp>
    </p:spTree>
    <p:extLst>
      <p:ext uri="{BB962C8B-B14F-4D97-AF65-F5344CB8AC3E}">
        <p14:creationId xmlns:p14="http://schemas.microsoft.com/office/powerpoint/2010/main" val="5710709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lstStyle/>
          <a:p>
            <a:pPr marL="45720" indent="0">
              <a:buNone/>
            </a:pPr>
            <a:r>
              <a:rPr lang="en-US" dirty="0" smtClean="0"/>
              <a:t>Media Specialist/Teachers/Administration are needed to:</a:t>
            </a:r>
          </a:p>
          <a:p>
            <a:pPr marL="45720" indent="0">
              <a:buNone/>
            </a:pPr>
            <a:endParaRPr lang="en-US" dirty="0" smtClean="0"/>
          </a:p>
          <a:p>
            <a:r>
              <a:rPr lang="en-US" dirty="0" smtClean="0"/>
              <a:t>Educate all members of the community to the specific nature of cyberbullying in order to effectively detect and address the situations that occur</a:t>
            </a:r>
          </a:p>
          <a:p>
            <a:pPr lvl="1"/>
            <a:r>
              <a:rPr lang="en-US" dirty="0" smtClean="0"/>
              <a:t>Parents</a:t>
            </a:r>
          </a:p>
          <a:p>
            <a:pPr lvl="1"/>
            <a:r>
              <a:rPr lang="en-US" dirty="0" smtClean="0"/>
              <a:t>Teachers</a:t>
            </a:r>
          </a:p>
          <a:p>
            <a:pPr lvl="1"/>
            <a:r>
              <a:rPr lang="en-US" dirty="0" smtClean="0"/>
              <a:t>Staff</a:t>
            </a:r>
          </a:p>
          <a:p>
            <a:pPr lvl="1"/>
            <a:r>
              <a:rPr lang="en-US" dirty="0"/>
              <a:t>C</a:t>
            </a:r>
            <a:r>
              <a:rPr lang="en-US" dirty="0" smtClean="0"/>
              <a:t>ommunity members</a:t>
            </a:r>
          </a:p>
          <a:p>
            <a:r>
              <a:rPr lang="en-US" dirty="0" smtClean="0"/>
              <a:t>Use classroom settings, assemblies, and continuing education programs for education</a:t>
            </a:r>
          </a:p>
          <a:p>
            <a:endParaRPr lang="en-US" dirty="0"/>
          </a:p>
        </p:txBody>
      </p:sp>
      <p:sp>
        <p:nvSpPr>
          <p:cNvPr id="3" name="Title 2"/>
          <p:cNvSpPr>
            <a:spLocks noGrp="1"/>
          </p:cNvSpPr>
          <p:nvPr>
            <p:ph type="title"/>
          </p:nvPr>
        </p:nvSpPr>
        <p:spPr/>
        <p:txBody>
          <a:bodyPr/>
          <a:lstStyle/>
          <a:p>
            <a:r>
              <a:rPr lang="en-US" dirty="0" smtClean="0"/>
              <a:t>“E” - Educational response</a:t>
            </a:r>
            <a:endParaRPr lang="en-US" dirty="0"/>
          </a:p>
        </p:txBody>
      </p:sp>
    </p:spTree>
    <p:extLst>
      <p:ext uri="{BB962C8B-B14F-4D97-AF65-F5344CB8AC3E}">
        <p14:creationId xmlns:p14="http://schemas.microsoft.com/office/powerpoint/2010/main" val="19841008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School Counselor/Teachers are needed to:</a:t>
            </a:r>
          </a:p>
          <a:p>
            <a:pPr marL="45720" indent="0">
              <a:buNone/>
            </a:pPr>
            <a:endParaRPr lang="en-US" dirty="0" smtClean="0"/>
          </a:p>
          <a:p>
            <a:r>
              <a:rPr lang="en-US" dirty="0" smtClean="0"/>
              <a:t>Teach youth to relate to their peers in positive ways through friendships and conflict resolution</a:t>
            </a:r>
          </a:p>
          <a:p>
            <a:r>
              <a:rPr lang="en-US" dirty="0" smtClean="0"/>
              <a:t>Teach social competence and social skills</a:t>
            </a:r>
          </a:p>
          <a:p>
            <a:endParaRPr lang="en-US" dirty="0"/>
          </a:p>
          <a:p>
            <a:pPr marL="45720" indent="0">
              <a:buNone/>
            </a:pPr>
            <a:r>
              <a:rPr lang="en-US" dirty="0" smtClean="0"/>
              <a:t>Parents/The Community are needed to:</a:t>
            </a:r>
          </a:p>
          <a:p>
            <a:pPr marL="45720" indent="0">
              <a:buNone/>
            </a:pPr>
            <a:endParaRPr lang="en-US" dirty="0" smtClean="0"/>
          </a:p>
          <a:p>
            <a:r>
              <a:rPr lang="en-US" dirty="0" smtClean="0"/>
              <a:t>Provide access to moral and supportive role models</a:t>
            </a:r>
          </a:p>
          <a:p>
            <a:r>
              <a:rPr lang="en-US" dirty="0" smtClean="0"/>
              <a:t>Provide constructive outlets for free time</a:t>
            </a:r>
            <a:endParaRPr lang="en-US" dirty="0"/>
          </a:p>
        </p:txBody>
      </p:sp>
      <p:sp>
        <p:nvSpPr>
          <p:cNvPr id="3" name="Title 2"/>
          <p:cNvSpPr>
            <a:spLocks noGrp="1"/>
          </p:cNvSpPr>
          <p:nvPr>
            <p:ph type="title"/>
          </p:nvPr>
        </p:nvSpPr>
        <p:spPr/>
        <p:txBody>
          <a:bodyPr/>
          <a:lstStyle/>
          <a:p>
            <a:r>
              <a:rPr lang="en-US" dirty="0" smtClean="0"/>
              <a:t>And “S” - Social response</a:t>
            </a:r>
            <a:endParaRPr lang="en-US" dirty="0"/>
          </a:p>
        </p:txBody>
      </p:sp>
    </p:spTree>
    <p:extLst>
      <p:ext uri="{BB962C8B-B14F-4D97-AF65-F5344CB8AC3E}">
        <p14:creationId xmlns:p14="http://schemas.microsoft.com/office/powerpoint/2010/main" val="384659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dirty="0" smtClean="0"/>
              <a:t>Model correct behavior</a:t>
            </a:r>
          </a:p>
          <a:p>
            <a:r>
              <a:rPr lang="en-US" sz="3200" dirty="0" smtClean="0"/>
              <a:t>Keep lines of communication open</a:t>
            </a:r>
          </a:p>
          <a:p>
            <a:r>
              <a:rPr lang="en-US" sz="3200" dirty="0" smtClean="0"/>
              <a:t>Teach youth to respect technology</a:t>
            </a:r>
          </a:p>
          <a:p>
            <a:r>
              <a:rPr lang="en-US" sz="3200" dirty="0"/>
              <a:t>Cyber kids need to have clear, definable boundaries and an action plan </a:t>
            </a:r>
            <a:r>
              <a:rPr lang="en-US" sz="3200" dirty="0" smtClean="0"/>
              <a:t>at home and school to </a:t>
            </a:r>
            <a:r>
              <a:rPr lang="en-US" sz="3200" dirty="0"/>
              <a:t>navigate cyberspace </a:t>
            </a:r>
            <a:r>
              <a:rPr lang="en-US" sz="3200" dirty="0" smtClean="0"/>
              <a:t>safely</a:t>
            </a:r>
          </a:p>
          <a:p>
            <a:r>
              <a:rPr lang="en-US" sz="3200" dirty="0" smtClean="0"/>
              <a:t>Working </a:t>
            </a:r>
            <a:r>
              <a:rPr lang="en-US" sz="3200" dirty="0"/>
              <a:t>on impulse and thinking </a:t>
            </a:r>
            <a:r>
              <a:rPr lang="en-US" sz="3200" dirty="0" smtClean="0"/>
              <a:t>later </a:t>
            </a:r>
            <a:r>
              <a:rPr lang="en-US" sz="3200" dirty="0"/>
              <a:t>is not an option when every action is documented.</a:t>
            </a:r>
          </a:p>
          <a:p>
            <a:endParaRPr lang="en-US" sz="3200" dirty="0"/>
          </a:p>
        </p:txBody>
      </p:sp>
      <p:sp>
        <p:nvSpPr>
          <p:cNvPr id="3" name="Title 2"/>
          <p:cNvSpPr>
            <a:spLocks noGrp="1"/>
          </p:cNvSpPr>
          <p:nvPr>
            <p:ph type="title"/>
          </p:nvPr>
        </p:nvSpPr>
        <p:spPr/>
        <p:txBody>
          <a:bodyPr/>
          <a:lstStyle/>
          <a:p>
            <a:r>
              <a:rPr lang="en-US" dirty="0" smtClean="0"/>
              <a:t>An ounce of prevention…</a:t>
            </a:r>
            <a:endParaRPr lang="en-US" dirty="0"/>
          </a:p>
        </p:txBody>
      </p:sp>
    </p:spTree>
    <p:extLst>
      <p:ext uri="{BB962C8B-B14F-4D97-AF65-F5344CB8AC3E}">
        <p14:creationId xmlns:p14="http://schemas.microsoft.com/office/powerpoint/2010/main" val="11407562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Teach students to </a:t>
            </a:r>
            <a:r>
              <a:rPr lang="en-US" sz="3200" i="1" dirty="0" smtClean="0"/>
              <a:t>Stop</a:t>
            </a:r>
            <a:r>
              <a:rPr lang="en-US" sz="3200" i="1" dirty="0"/>
              <a:t>, Save, and Share </a:t>
            </a:r>
            <a:r>
              <a:rPr lang="en-US" sz="3200" dirty="0"/>
              <a:t>when confronted with something unfamiliar or upsetting</a:t>
            </a:r>
          </a:p>
          <a:p>
            <a:pPr lvl="1"/>
            <a:r>
              <a:rPr lang="en-US" dirty="0"/>
              <a:t>Stop what you are doing.  Do not react.  Do not be impulsive.</a:t>
            </a:r>
          </a:p>
          <a:p>
            <a:pPr lvl="1"/>
            <a:r>
              <a:rPr lang="en-US" dirty="0"/>
              <a:t>Save what you’re working on.  Do not delete.</a:t>
            </a:r>
          </a:p>
          <a:p>
            <a:pPr lvl="1"/>
            <a:r>
              <a:rPr lang="en-US" dirty="0"/>
              <a:t>Share the information with a trusted adult.</a:t>
            </a:r>
          </a:p>
          <a:p>
            <a:endParaRPr lang="en-US" dirty="0"/>
          </a:p>
        </p:txBody>
      </p:sp>
      <p:sp>
        <p:nvSpPr>
          <p:cNvPr id="3" name="Title 2"/>
          <p:cNvSpPr>
            <a:spLocks noGrp="1"/>
          </p:cNvSpPr>
          <p:nvPr>
            <p:ph type="title"/>
          </p:nvPr>
        </p:nvSpPr>
        <p:spPr/>
        <p:txBody>
          <a:bodyPr/>
          <a:lstStyle/>
          <a:p>
            <a:r>
              <a:rPr lang="en-US" dirty="0" smtClean="0"/>
              <a:t>Stop, SAVE, and share</a:t>
            </a:r>
            <a:endParaRPr lang="en-US" dirty="0"/>
          </a:p>
        </p:txBody>
      </p:sp>
      <p:pic>
        <p:nvPicPr>
          <p:cNvPr id="10243" name="Picture 3" descr="C:\Users\mminchey\AppData\Local\Microsoft\Windows\Temporary Internet Files\Content.IE5\82W5UCLX\MP90038596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3657600"/>
            <a:ext cx="1850571"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892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indent="0">
              <a:spcBef>
                <a:spcPts val="0"/>
              </a:spcBef>
              <a:spcAft>
                <a:spcPts val="0"/>
              </a:spcAft>
              <a:buNone/>
            </a:pPr>
            <a:r>
              <a:rPr lang="en-US" dirty="0">
                <a:latin typeface="Times New Roman"/>
                <a:ea typeface="Times New Roman"/>
              </a:rPr>
              <a:t>Trolley, B. C., &amp; Hanel, C. (2010). </a:t>
            </a:r>
            <a:r>
              <a:rPr lang="en-US" i="1" dirty="0">
                <a:latin typeface="Times New Roman"/>
                <a:ea typeface="Times New Roman"/>
              </a:rPr>
              <a:t>Cyber Kids, Cyber Bullying, Cyber Balance.</a:t>
            </a:r>
            <a:r>
              <a:rPr lang="en-US" dirty="0">
                <a:latin typeface="Times New Roman"/>
                <a:ea typeface="Times New Roman"/>
              </a:rPr>
              <a:t> Thousand Oaks: </a:t>
            </a:r>
            <a:r>
              <a:rPr lang="en-US" dirty="0" smtClean="0">
                <a:latin typeface="Times New Roman"/>
                <a:ea typeface="Times New Roman"/>
              </a:rPr>
              <a:t>Corwin</a:t>
            </a:r>
            <a:r>
              <a:rPr lang="en-US" dirty="0">
                <a:latin typeface="Times New Roman"/>
                <a:ea typeface="Times New Roman"/>
              </a:rPr>
              <a:t>.</a:t>
            </a:r>
          </a:p>
          <a:p>
            <a:endParaRPr lang="en-US" dirty="0"/>
          </a:p>
        </p:txBody>
      </p:sp>
      <p:sp>
        <p:nvSpPr>
          <p:cNvPr id="3" name="Title 2"/>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285426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IMPULSIVITY</a:t>
            </a:r>
          </a:p>
          <a:p>
            <a:pPr lvl="1"/>
            <a:r>
              <a:rPr lang="en-US" sz="2400" dirty="0" smtClean="0"/>
              <a:t>It’s very easy to type a quick response without thinking that will have lasting consequences</a:t>
            </a:r>
          </a:p>
          <a:p>
            <a:pPr lvl="1"/>
            <a:r>
              <a:rPr lang="en-US" sz="2400" dirty="0" smtClean="0"/>
              <a:t>Teens and younger students are very impulsive and often unable to think through the possible consequences of their actions</a:t>
            </a:r>
            <a:endParaRPr lang="en-US" sz="2400" dirty="0"/>
          </a:p>
          <a:p>
            <a:endParaRPr lang="en-US" dirty="0"/>
          </a:p>
        </p:txBody>
      </p:sp>
      <p:sp>
        <p:nvSpPr>
          <p:cNvPr id="3" name="Title 2"/>
          <p:cNvSpPr>
            <a:spLocks noGrp="1"/>
          </p:cNvSpPr>
          <p:nvPr>
            <p:ph type="title"/>
          </p:nvPr>
        </p:nvSpPr>
        <p:spPr/>
        <p:txBody>
          <a:bodyPr/>
          <a:lstStyle/>
          <a:p>
            <a:r>
              <a:rPr lang="en-US" dirty="0" smtClean="0"/>
              <a:t>Challenges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4267200"/>
            <a:ext cx="2543175" cy="1790700"/>
          </a:xfrm>
          <a:prstGeom prst="rect">
            <a:avLst/>
          </a:prstGeom>
        </p:spPr>
      </p:pic>
      <p:sp>
        <p:nvSpPr>
          <p:cNvPr id="5" name="TextBox 4"/>
          <p:cNvSpPr txBox="1"/>
          <p:nvPr/>
        </p:nvSpPr>
        <p:spPr>
          <a:xfrm>
            <a:off x="4343400" y="6057900"/>
            <a:ext cx="2590800" cy="230832"/>
          </a:xfrm>
          <a:prstGeom prst="rect">
            <a:avLst/>
          </a:prstGeom>
          <a:noFill/>
        </p:spPr>
        <p:txBody>
          <a:bodyPr wrap="square" rtlCol="0">
            <a:spAutoFit/>
          </a:bodyPr>
          <a:lstStyle/>
          <a:p>
            <a:r>
              <a:rPr lang="en-US" sz="900" dirty="0" smtClean="0"/>
              <a:t>Image: healthtap.com</a:t>
            </a:r>
            <a:endParaRPr lang="en-US" sz="900" dirty="0"/>
          </a:p>
        </p:txBody>
      </p:sp>
    </p:spTree>
    <p:extLst>
      <p:ext uri="{BB962C8B-B14F-4D97-AF65-F5344CB8AC3E}">
        <p14:creationId xmlns:p14="http://schemas.microsoft.com/office/powerpoint/2010/main" val="452697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Anonymity/Emotionally Removed from Others</a:t>
            </a:r>
            <a:endParaRPr lang="en-US" sz="3600" dirty="0"/>
          </a:p>
          <a:p>
            <a:pPr lvl="1"/>
            <a:r>
              <a:rPr lang="en-US" sz="2400" dirty="0"/>
              <a:t>E</a:t>
            </a:r>
            <a:r>
              <a:rPr lang="en-US" sz="2400" dirty="0" smtClean="0"/>
              <a:t>mpathy is removed when you can’t see the person’s reaction to your hurtful words.</a:t>
            </a:r>
          </a:p>
          <a:p>
            <a:pPr lvl="1"/>
            <a:r>
              <a:rPr lang="en-US" sz="2400" dirty="0" smtClean="0"/>
              <a:t>“A </a:t>
            </a:r>
            <a:r>
              <a:rPr lang="en-US" sz="2400" dirty="0"/>
              <a:t>sense of invisibility, coupled with inexperience, sets the stage for tragedy</a:t>
            </a:r>
            <a:r>
              <a:rPr lang="en-US" sz="2400" dirty="0" smtClean="0"/>
              <a:t>.”</a:t>
            </a:r>
            <a:endParaRPr lang="en-US" sz="2400" dirty="0"/>
          </a:p>
          <a:p>
            <a:endParaRPr lang="en-US" dirty="0"/>
          </a:p>
        </p:txBody>
      </p:sp>
      <p:sp>
        <p:nvSpPr>
          <p:cNvPr id="3" name="Title 2"/>
          <p:cNvSpPr>
            <a:spLocks noGrp="1"/>
          </p:cNvSpPr>
          <p:nvPr>
            <p:ph type="title"/>
          </p:nvPr>
        </p:nvSpPr>
        <p:spPr/>
        <p:txBody>
          <a:bodyPr/>
          <a:lstStyle/>
          <a:p>
            <a:r>
              <a:rPr lang="en-US" dirty="0" smtClean="0"/>
              <a:t>Challenges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4300537"/>
            <a:ext cx="2619375" cy="1743075"/>
          </a:xfrm>
          <a:prstGeom prst="rect">
            <a:avLst/>
          </a:prstGeom>
        </p:spPr>
      </p:pic>
      <p:sp>
        <p:nvSpPr>
          <p:cNvPr id="6" name="TextBox 5"/>
          <p:cNvSpPr txBox="1"/>
          <p:nvPr/>
        </p:nvSpPr>
        <p:spPr>
          <a:xfrm>
            <a:off x="6019800" y="6043612"/>
            <a:ext cx="2162175" cy="230832"/>
          </a:xfrm>
          <a:prstGeom prst="rect">
            <a:avLst/>
          </a:prstGeom>
          <a:noFill/>
        </p:spPr>
        <p:txBody>
          <a:bodyPr wrap="square" rtlCol="0">
            <a:spAutoFit/>
          </a:bodyPr>
          <a:lstStyle/>
          <a:p>
            <a:r>
              <a:rPr lang="en-US" sz="900" dirty="0" smtClean="0"/>
              <a:t>Image: sobernation.com</a:t>
            </a:r>
            <a:endParaRPr lang="en-US" sz="900" dirty="0"/>
          </a:p>
        </p:txBody>
      </p:sp>
    </p:spTree>
    <p:extLst>
      <p:ext uri="{BB962C8B-B14F-4D97-AF65-F5344CB8AC3E}">
        <p14:creationId xmlns:p14="http://schemas.microsoft.com/office/powerpoint/2010/main" val="286085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Lack of affordability/access </a:t>
            </a:r>
          </a:p>
          <a:p>
            <a:r>
              <a:rPr lang="en-US" dirty="0" smtClean="0"/>
              <a:t>Learning curve – leaving older generations behind</a:t>
            </a:r>
          </a:p>
          <a:p>
            <a:r>
              <a:rPr lang="en-US" dirty="0" smtClean="0"/>
              <a:t>Loss of productivity/focus at work and school</a:t>
            </a:r>
          </a:p>
          <a:p>
            <a:r>
              <a:rPr lang="en-US" dirty="0" smtClean="0"/>
              <a:t>Long term effects of texting and tech lingo on writing skills</a:t>
            </a:r>
          </a:p>
          <a:p>
            <a:r>
              <a:rPr lang="en-US" dirty="0" smtClean="0"/>
              <a:t>So much information is available – do young people actually know how to access it and are they motivated to do so?  Do they access quality, reliable sources?</a:t>
            </a:r>
          </a:p>
          <a:p>
            <a:r>
              <a:rPr lang="en-US" dirty="0" smtClean="0"/>
              <a:t>Misinterpretation of communication without facial and nonverbal cues</a:t>
            </a:r>
          </a:p>
          <a:p>
            <a:r>
              <a:rPr lang="en-US" dirty="0" smtClean="0"/>
              <a:t>Breaches of confidentiality</a:t>
            </a:r>
          </a:p>
          <a:p>
            <a:r>
              <a:rPr lang="en-US" dirty="0" smtClean="0"/>
              <a:t>Exposure to pornography</a:t>
            </a:r>
          </a:p>
          <a:p>
            <a:r>
              <a:rPr lang="en-US" dirty="0" smtClean="0"/>
              <a:t>Parents are not as tech savvy as their children – lack of supervision</a:t>
            </a:r>
          </a:p>
        </p:txBody>
      </p:sp>
      <p:sp>
        <p:nvSpPr>
          <p:cNvPr id="3" name="Title 2"/>
          <p:cNvSpPr>
            <a:spLocks noGrp="1"/>
          </p:cNvSpPr>
          <p:nvPr>
            <p:ph type="title"/>
          </p:nvPr>
        </p:nvSpPr>
        <p:spPr/>
        <p:txBody>
          <a:bodyPr/>
          <a:lstStyle/>
          <a:p>
            <a:r>
              <a:rPr lang="en-US" dirty="0" smtClean="0"/>
              <a:t>Challenges</a:t>
            </a:r>
            <a:endParaRPr lang="en-US" dirty="0"/>
          </a:p>
        </p:txBody>
      </p:sp>
    </p:spTree>
    <p:extLst>
      <p:ext uri="{BB962C8B-B14F-4D97-AF65-F5344CB8AC3E}">
        <p14:creationId xmlns:p14="http://schemas.microsoft.com/office/powerpoint/2010/main" val="4070044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Being cruel to others by sending or posting harmful or embarrassing material using technological means</a:t>
            </a:r>
          </a:p>
          <a:p>
            <a:r>
              <a:rPr lang="en-US" sz="3200" dirty="0"/>
              <a:t>T</a:t>
            </a:r>
            <a:r>
              <a:rPr lang="en-US" sz="3200" dirty="0" smtClean="0"/>
              <a:t>he use of any electronic means to harm another individual</a:t>
            </a:r>
            <a:endParaRPr lang="en-US" sz="3200" dirty="0"/>
          </a:p>
        </p:txBody>
      </p:sp>
      <p:sp>
        <p:nvSpPr>
          <p:cNvPr id="3" name="Title 2"/>
          <p:cNvSpPr>
            <a:spLocks noGrp="1"/>
          </p:cNvSpPr>
          <p:nvPr>
            <p:ph type="title"/>
          </p:nvPr>
        </p:nvSpPr>
        <p:spPr/>
        <p:txBody>
          <a:bodyPr/>
          <a:lstStyle/>
          <a:p>
            <a:r>
              <a:rPr lang="en-US" dirty="0" smtClean="0"/>
              <a:t>Cyberbullying - Definitions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419600"/>
            <a:ext cx="2857500" cy="1600200"/>
          </a:xfrm>
          <a:prstGeom prst="rect">
            <a:avLst/>
          </a:prstGeom>
        </p:spPr>
      </p:pic>
      <p:sp>
        <p:nvSpPr>
          <p:cNvPr id="5" name="TextBox 4"/>
          <p:cNvSpPr txBox="1"/>
          <p:nvPr/>
        </p:nvSpPr>
        <p:spPr>
          <a:xfrm>
            <a:off x="4267200" y="6019800"/>
            <a:ext cx="2286000" cy="230832"/>
          </a:xfrm>
          <a:prstGeom prst="rect">
            <a:avLst/>
          </a:prstGeom>
          <a:noFill/>
        </p:spPr>
        <p:txBody>
          <a:bodyPr wrap="square" rtlCol="0">
            <a:spAutoFit/>
          </a:bodyPr>
          <a:lstStyle/>
          <a:p>
            <a:r>
              <a:rPr lang="en-US" sz="900" dirty="0" smtClean="0"/>
              <a:t>Image: cnn.com</a:t>
            </a:r>
            <a:endParaRPr lang="en-US" sz="900" dirty="0"/>
          </a:p>
        </p:txBody>
      </p:sp>
    </p:spTree>
    <p:extLst>
      <p:ext uri="{BB962C8B-B14F-4D97-AF65-F5344CB8AC3E}">
        <p14:creationId xmlns:p14="http://schemas.microsoft.com/office/powerpoint/2010/main" val="417513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200" dirty="0" smtClean="0"/>
              <a:t>Technology allows </a:t>
            </a:r>
            <a:r>
              <a:rPr lang="en-US" sz="3200" dirty="0"/>
              <a:t>cruelty to be exponentially more far reaching and </a:t>
            </a:r>
            <a:r>
              <a:rPr lang="en-US" sz="3200" dirty="0" smtClean="0"/>
              <a:t>cruel</a:t>
            </a:r>
          </a:p>
          <a:p>
            <a:r>
              <a:rPr lang="en-US" sz="3200" dirty="0"/>
              <a:t>E</a:t>
            </a:r>
            <a:r>
              <a:rPr lang="en-US" sz="3200" dirty="0" smtClean="0"/>
              <a:t>mpathy </a:t>
            </a:r>
            <a:r>
              <a:rPr lang="en-US" sz="3200" dirty="0"/>
              <a:t>is removed when you are shielded from seeing the face of the person whom you’ve </a:t>
            </a:r>
            <a:r>
              <a:rPr lang="en-US" sz="3200" dirty="0" smtClean="0"/>
              <a:t>harmed</a:t>
            </a:r>
          </a:p>
          <a:p>
            <a:r>
              <a:rPr lang="en-US" sz="3200" dirty="0" smtClean="0"/>
              <a:t>Often occurs off school property – more difficult to monitor</a:t>
            </a:r>
          </a:p>
          <a:p>
            <a:r>
              <a:rPr lang="en-US" sz="3200" dirty="0" smtClean="0"/>
              <a:t>Cyberbullies often have good relationships with adults and teachers</a:t>
            </a:r>
          </a:p>
          <a:p>
            <a:r>
              <a:rPr lang="en-US" sz="3200" dirty="0"/>
              <a:t>I</a:t>
            </a:r>
            <a:r>
              <a:rPr lang="en-US" sz="3200" dirty="0" smtClean="0"/>
              <a:t>llusion </a:t>
            </a:r>
            <a:r>
              <a:rPr lang="en-US" sz="3200" dirty="0"/>
              <a:t>of anonymity and the ease of responding without the physical presence of the other </a:t>
            </a:r>
            <a:r>
              <a:rPr lang="en-US" sz="3200" dirty="0" smtClean="0"/>
              <a:t>person allows children the “freedom” to do things they might not otherwise do.</a:t>
            </a:r>
            <a:endParaRPr lang="en-US" sz="3200" dirty="0"/>
          </a:p>
          <a:p>
            <a:endParaRPr lang="en-US" sz="3200" dirty="0" smtClean="0"/>
          </a:p>
          <a:p>
            <a:endParaRPr lang="en-US" sz="3200" dirty="0" smtClean="0"/>
          </a:p>
          <a:p>
            <a:endParaRPr lang="en-US" sz="3200" dirty="0" smtClean="0"/>
          </a:p>
        </p:txBody>
      </p:sp>
      <p:sp>
        <p:nvSpPr>
          <p:cNvPr id="3" name="Title 2"/>
          <p:cNvSpPr>
            <a:spLocks noGrp="1"/>
          </p:cNvSpPr>
          <p:nvPr>
            <p:ph type="title"/>
          </p:nvPr>
        </p:nvSpPr>
        <p:spPr/>
        <p:txBody>
          <a:bodyPr/>
          <a:lstStyle/>
          <a:p>
            <a:r>
              <a:rPr lang="en-US" dirty="0" smtClean="0"/>
              <a:t>How does it differ from “traditional” bullying</a:t>
            </a:r>
            <a:endParaRPr lang="en-US" dirty="0"/>
          </a:p>
        </p:txBody>
      </p:sp>
    </p:spTree>
    <p:extLst>
      <p:ext uri="{BB962C8B-B14F-4D97-AF65-F5344CB8AC3E}">
        <p14:creationId xmlns:p14="http://schemas.microsoft.com/office/powerpoint/2010/main" val="8143539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1318</TotalTime>
  <Words>2015</Words>
  <Application>Microsoft Office PowerPoint</Application>
  <PresentationFormat>On-screen Show (4:3)</PresentationFormat>
  <Paragraphs>274</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Grid</vt:lpstr>
      <vt:lpstr>Cyber Kids, Cyber Bullying, and Cyber Balance by Barbara Trolley and Constance Hanel   </vt:lpstr>
      <vt:lpstr>Welcome to their world</vt:lpstr>
      <vt:lpstr>Positive uses for technology</vt:lpstr>
      <vt:lpstr>challenges</vt:lpstr>
      <vt:lpstr>Challenges</vt:lpstr>
      <vt:lpstr>Challenges</vt:lpstr>
      <vt:lpstr>Challenges</vt:lpstr>
      <vt:lpstr>Cyberbullying - Definitions</vt:lpstr>
      <vt:lpstr>How does it differ from “traditional” bullying</vt:lpstr>
      <vt:lpstr>CyberBullies’ technology</vt:lpstr>
      <vt:lpstr>statistics</vt:lpstr>
      <vt:lpstr>statistics</vt:lpstr>
      <vt:lpstr>statistics</vt:lpstr>
      <vt:lpstr>It’s a gray area</vt:lpstr>
      <vt:lpstr>Cyberbully categories</vt:lpstr>
      <vt:lpstr>Cyberbully categories</vt:lpstr>
      <vt:lpstr>Cyberbully categories</vt:lpstr>
      <vt:lpstr>Cyberbully Categories</vt:lpstr>
      <vt:lpstr>Cyberbully categories</vt:lpstr>
      <vt:lpstr>Types of cyberbullying</vt:lpstr>
      <vt:lpstr>Types of cyberbullying</vt:lpstr>
      <vt:lpstr>Types of cyberbullying</vt:lpstr>
      <vt:lpstr>Types of cyberbullying</vt:lpstr>
      <vt:lpstr>Types of cyberbullYing</vt:lpstr>
      <vt:lpstr>Types of cyberbullying</vt:lpstr>
      <vt:lpstr>bystanders</vt:lpstr>
      <vt:lpstr>Signs of cyberbullying</vt:lpstr>
      <vt:lpstr>Legal issues</vt:lpstr>
      <vt:lpstr>How to respond</vt:lpstr>
      <vt:lpstr>How to respond</vt:lpstr>
      <vt:lpstr>TEAM approach </vt:lpstr>
      <vt:lpstr>Schools’ responsibilities</vt:lpstr>
      <vt:lpstr>Parents’ Responsibilities</vt:lpstr>
      <vt:lpstr>Youth responsibility</vt:lpstr>
      <vt:lpstr>Assessing an allegation</vt:lpstr>
      <vt:lpstr>What’s not effective</vt:lpstr>
      <vt:lpstr>Holistic approach</vt:lpstr>
      <vt:lpstr>PEAS program</vt:lpstr>
      <vt:lpstr>“P” - Psychological response</vt:lpstr>
      <vt:lpstr>“E” - Educational response</vt:lpstr>
      <vt:lpstr>And “S” - Social response</vt:lpstr>
      <vt:lpstr>An ounce of prevention…</vt:lpstr>
      <vt:lpstr>Stop, SAVE, and share</vt:lpstr>
      <vt:lpstr>bibliography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Cyberbullying</dc:title>
  <dc:creator>Martha Minchey</dc:creator>
  <cp:lastModifiedBy>Martha Minchey</cp:lastModifiedBy>
  <cp:revision>34</cp:revision>
  <dcterms:created xsi:type="dcterms:W3CDTF">2014-03-15T19:42:27Z</dcterms:created>
  <dcterms:modified xsi:type="dcterms:W3CDTF">2014-03-16T17:41:03Z</dcterms:modified>
</cp:coreProperties>
</file>